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8" r:id="rId4"/>
    <p:sldId id="259" r:id="rId5"/>
    <p:sldId id="260" r:id="rId6"/>
    <p:sldId id="267" r:id="rId7"/>
    <p:sldId id="261" r:id="rId8"/>
    <p:sldId id="263" r:id="rId9"/>
    <p:sldId id="262" r:id="rId10"/>
    <p:sldId id="265" r:id="rId11"/>
    <p:sldId id="268" r:id="rId12"/>
    <p:sldId id="269" r:id="rId13"/>
    <p:sldId id="276" r:id="rId14"/>
    <p:sldId id="270" r:id="rId15"/>
    <p:sldId id="272" r:id="rId16"/>
    <p:sldId id="273" r:id="rId17"/>
    <p:sldId id="271" r:id="rId18"/>
    <p:sldId id="275" r:id="rId19"/>
    <p:sldId id="277"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3" autoAdjust="0"/>
    <p:restoredTop sz="94660"/>
  </p:normalViewPr>
  <p:slideViewPr>
    <p:cSldViewPr snapToGrid="0">
      <p:cViewPr varScale="1">
        <p:scale>
          <a:sx n="64" d="100"/>
          <a:sy n="64" d="100"/>
        </p:scale>
        <p:origin x="596" y="32"/>
      </p:cViewPr>
      <p:guideLst/>
    </p:cSldViewPr>
  </p:slideViewPr>
  <p:notesTextViewPr>
    <p:cViewPr>
      <p:scale>
        <a:sx n="1" d="1"/>
        <a:sy n="1" d="1"/>
      </p:scale>
      <p:origin x="0" y="0"/>
    </p:cViewPr>
  </p:notesTextViewPr>
  <p:notesViewPr>
    <p:cSldViewPr snapToGrid="0">
      <p:cViewPr varScale="1">
        <p:scale>
          <a:sx n="69" d="100"/>
          <a:sy n="69" d="100"/>
        </p:scale>
        <p:origin x="2034"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e Grantz" userId="fc53a170-c339-4933-9a62-3f66685aea0b" providerId="ADAL" clId="{4F99EC59-4501-4297-9BCE-7A178960F9E2}"/>
    <pc:docChg chg="undo custSel modSld">
      <pc:chgData name="Helene Grantz" userId="fc53a170-c339-4933-9a62-3f66685aea0b" providerId="ADAL" clId="{4F99EC59-4501-4297-9BCE-7A178960F9E2}" dt="2024-06-03T13:46:50.358" v="64" actId="1076"/>
      <pc:docMkLst>
        <pc:docMk/>
      </pc:docMkLst>
      <pc:sldChg chg="modSp mod">
        <pc:chgData name="Helene Grantz" userId="fc53a170-c339-4933-9a62-3f66685aea0b" providerId="ADAL" clId="{4F99EC59-4501-4297-9BCE-7A178960F9E2}" dt="2024-06-03T13:46:50.358" v="64" actId="1076"/>
        <pc:sldMkLst>
          <pc:docMk/>
          <pc:sldMk cId="825476022" sldId="256"/>
        </pc:sldMkLst>
        <pc:spChg chg="mod">
          <ac:chgData name="Helene Grantz" userId="fc53a170-c339-4933-9a62-3f66685aea0b" providerId="ADAL" clId="{4F99EC59-4501-4297-9BCE-7A178960F9E2}" dt="2024-06-03T13:46:50.358" v="64" actId="1076"/>
          <ac:spMkLst>
            <pc:docMk/>
            <pc:sldMk cId="825476022" sldId="256"/>
            <ac:spMk id="4" creationId="{00000000-0000-0000-0000-000000000000}"/>
          </ac:spMkLst>
        </pc:spChg>
      </pc:sldChg>
      <pc:sldChg chg="modSp mod">
        <pc:chgData name="Helene Grantz" userId="fc53a170-c339-4933-9a62-3f66685aea0b" providerId="ADAL" clId="{4F99EC59-4501-4297-9BCE-7A178960F9E2}" dt="2024-06-03T13:46:01.325" v="62" actId="1076"/>
        <pc:sldMkLst>
          <pc:docMk/>
          <pc:sldMk cId="2213577695" sldId="257"/>
        </pc:sldMkLst>
        <pc:spChg chg="mod">
          <ac:chgData name="Helene Grantz" userId="fc53a170-c339-4933-9a62-3f66685aea0b" providerId="ADAL" clId="{4F99EC59-4501-4297-9BCE-7A178960F9E2}" dt="2024-06-03T13:46:01.325" v="62" actId="1076"/>
          <ac:spMkLst>
            <pc:docMk/>
            <pc:sldMk cId="2213577695" sldId="257"/>
            <ac:spMk id="3" creationId="{13E0F868-7A2F-FB97-4AE3-59C0ABF2B666}"/>
          </ac:spMkLst>
        </pc:spChg>
      </pc:sldChg>
      <pc:sldChg chg="modSp mod">
        <pc:chgData name="Helene Grantz" userId="fc53a170-c339-4933-9a62-3f66685aea0b" providerId="ADAL" clId="{4F99EC59-4501-4297-9BCE-7A178960F9E2}" dt="2024-06-03T13:45:37.989" v="61" actId="1076"/>
        <pc:sldMkLst>
          <pc:docMk/>
          <pc:sldMk cId="374638781" sldId="259"/>
        </pc:sldMkLst>
        <pc:spChg chg="mod">
          <ac:chgData name="Helene Grantz" userId="fc53a170-c339-4933-9a62-3f66685aea0b" providerId="ADAL" clId="{4F99EC59-4501-4297-9BCE-7A178960F9E2}" dt="2024-06-03T13:45:37.989" v="61" actId="1076"/>
          <ac:spMkLst>
            <pc:docMk/>
            <pc:sldMk cId="374638781" sldId="259"/>
            <ac:spMk id="4" creationId="{0E214A85-463A-1E1C-72BD-4A47D06268A2}"/>
          </ac:spMkLst>
        </pc:spChg>
      </pc:sldChg>
      <pc:sldChg chg="modSp mod">
        <pc:chgData name="Helene Grantz" userId="fc53a170-c339-4933-9a62-3f66685aea0b" providerId="ADAL" clId="{4F99EC59-4501-4297-9BCE-7A178960F9E2}" dt="2024-06-03T13:43:32.247" v="20" actId="1076"/>
        <pc:sldMkLst>
          <pc:docMk/>
          <pc:sldMk cId="2852713296" sldId="261"/>
        </pc:sldMkLst>
        <pc:spChg chg="mod">
          <ac:chgData name="Helene Grantz" userId="fc53a170-c339-4933-9a62-3f66685aea0b" providerId="ADAL" clId="{4F99EC59-4501-4297-9BCE-7A178960F9E2}" dt="2024-06-03T13:43:32.247" v="20" actId="1076"/>
          <ac:spMkLst>
            <pc:docMk/>
            <pc:sldMk cId="2852713296" sldId="261"/>
            <ac:spMk id="4" creationId="{8DDD067D-AFEF-9718-BE50-527168A89DAF}"/>
          </ac:spMkLst>
        </pc:spChg>
      </pc:sldChg>
      <pc:sldChg chg="modSp mod">
        <pc:chgData name="Helene Grantz" userId="fc53a170-c339-4933-9a62-3f66685aea0b" providerId="ADAL" clId="{4F99EC59-4501-4297-9BCE-7A178960F9E2}" dt="2024-06-03T13:43:03.542" v="18" actId="1076"/>
        <pc:sldMkLst>
          <pc:docMk/>
          <pc:sldMk cId="1914767726" sldId="262"/>
        </pc:sldMkLst>
        <pc:spChg chg="mod">
          <ac:chgData name="Helene Grantz" userId="fc53a170-c339-4933-9a62-3f66685aea0b" providerId="ADAL" clId="{4F99EC59-4501-4297-9BCE-7A178960F9E2}" dt="2024-06-03T13:43:03.542" v="18" actId="1076"/>
          <ac:spMkLst>
            <pc:docMk/>
            <pc:sldMk cId="1914767726" sldId="262"/>
            <ac:spMk id="4" creationId="{A5760C77-6306-4086-9705-30C8639ADB73}"/>
          </ac:spMkLst>
        </pc:spChg>
      </pc:sldChg>
      <pc:sldChg chg="modSp mod">
        <pc:chgData name="Helene Grantz" userId="fc53a170-c339-4933-9a62-3f66685aea0b" providerId="ADAL" clId="{4F99EC59-4501-4297-9BCE-7A178960F9E2}" dt="2024-06-03T13:43:15.678" v="19" actId="1076"/>
        <pc:sldMkLst>
          <pc:docMk/>
          <pc:sldMk cId="3778608219" sldId="263"/>
        </pc:sldMkLst>
        <pc:spChg chg="mod">
          <ac:chgData name="Helene Grantz" userId="fc53a170-c339-4933-9a62-3f66685aea0b" providerId="ADAL" clId="{4F99EC59-4501-4297-9BCE-7A178960F9E2}" dt="2024-06-03T13:43:15.678" v="19" actId="1076"/>
          <ac:spMkLst>
            <pc:docMk/>
            <pc:sldMk cId="3778608219" sldId="263"/>
            <ac:spMk id="4" creationId="{0DDCF136-C96C-BD8B-0117-8BD050BB33FA}"/>
          </ac:spMkLst>
        </pc:spChg>
      </pc:sldChg>
      <pc:sldChg chg="modSp mod">
        <pc:chgData name="Helene Grantz" userId="fc53a170-c339-4933-9a62-3f66685aea0b" providerId="ADAL" clId="{4F99EC59-4501-4297-9BCE-7A178960F9E2}" dt="2024-06-03T13:44:48.178" v="60" actId="255"/>
        <pc:sldMkLst>
          <pc:docMk/>
          <pc:sldMk cId="683016118" sldId="267"/>
        </pc:sldMkLst>
        <pc:spChg chg="mod">
          <ac:chgData name="Helene Grantz" userId="fc53a170-c339-4933-9a62-3f66685aea0b" providerId="ADAL" clId="{4F99EC59-4501-4297-9BCE-7A178960F9E2}" dt="2024-06-03T13:44:48.178" v="60" actId="255"/>
          <ac:spMkLst>
            <pc:docMk/>
            <pc:sldMk cId="683016118" sldId="267"/>
            <ac:spMk id="3" creationId="{BC147E14-5F34-499F-942E-C662C85A80FA}"/>
          </ac:spMkLst>
        </pc:spChg>
        <pc:spChg chg="mod">
          <ac:chgData name="Helene Grantz" userId="fc53a170-c339-4933-9a62-3f66685aea0b" providerId="ADAL" clId="{4F99EC59-4501-4297-9BCE-7A178960F9E2}" dt="2024-06-03T13:43:50.230" v="21" actId="1076"/>
          <ac:spMkLst>
            <pc:docMk/>
            <pc:sldMk cId="683016118" sldId="267"/>
            <ac:spMk id="4" creationId="{A2A9F383-0543-364B-8712-ADFE0873D410}"/>
          </ac:spMkLst>
        </pc:spChg>
      </pc:sldChg>
      <pc:sldChg chg="modSp mod">
        <pc:chgData name="Helene Grantz" userId="fc53a170-c339-4933-9a62-3f66685aea0b" providerId="ADAL" clId="{4F99EC59-4501-4297-9BCE-7A178960F9E2}" dt="2024-06-03T13:40:13.214" v="6" actId="1076"/>
        <pc:sldMkLst>
          <pc:docMk/>
          <pc:sldMk cId="3386500256" sldId="268"/>
        </pc:sldMkLst>
        <pc:spChg chg="mod">
          <ac:chgData name="Helene Grantz" userId="fc53a170-c339-4933-9a62-3f66685aea0b" providerId="ADAL" clId="{4F99EC59-4501-4297-9BCE-7A178960F9E2}" dt="2024-06-03T13:40:13.214" v="6" actId="1076"/>
          <ac:spMkLst>
            <pc:docMk/>
            <pc:sldMk cId="3386500256" sldId="268"/>
            <ac:spMk id="4" creationId="{D7D7E781-030B-3B6D-3A14-5C0ACD3F1161}"/>
          </ac:spMkLst>
        </pc:spChg>
      </pc:sldChg>
      <pc:sldChg chg="modSp mod">
        <pc:chgData name="Helene Grantz" userId="fc53a170-c339-4933-9a62-3f66685aea0b" providerId="ADAL" clId="{4F99EC59-4501-4297-9BCE-7A178960F9E2}" dt="2024-06-03T13:42:43.934" v="17" actId="1076"/>
        <pc:sldMkLst>
          <pc:docMk/>
          <pc:sldMk cId="2793889899" sldId="269"/>
        </pc:sldMkLst>
        <pc:spChg chg="mod">
          <ac:chgData name="Helene Grantz" userId="fc53a170-c339-4933-9a62-3f66685aea0b" providerId="ADAL" clId="{4F99EC59-4501-4297-9BCE-7A178960F9E2}" dt="2024-06-03T13:42:43.934" v="17" actId="1076"/>
          <ac:spMkLst>
            <pc:docMk/>
            <pc:sldMk cId="2793889899" sldId="269"/>
            <ac:spMk id="4" creationId="{3A630AB2-AFF8-687A-B742-C7C3F8686B0A}"/>
          </ac:spMkLst>
        </pc:spChg>
      </pc:sldChg>
      <pc:sldChg chg="modSp mod">
        <pc:chgData name="Helene Grantz" userId="fc53a170-c339-4933-9a62-3f66685aea0b" providerId="ADAL" clId="{4F99EC59-4501-4297-9BCE-7A178960F9E2}" dt="2024-06-03T13:41:56.039" v="12" actId="1076"/>
        <pc:sldMkLst>
          <pc:docMk/>
          <pc:sldMk cId="5095591" sldId="270"/>
        </pc:sldMkLst>
        <pc:spChg chg="mod">
          <ac:chgData name="Helene Grantz" userId="fc53a170-c339-4933-9a62-3f66685aea0b" providerId="ADAL" clId="{4F99EC59-4501-4297-9BCE-7A178960F9E2}" dt="2024-06-03T13:41:56.039" v="12" actId="1076"/>
          <ac:spMkLst>
            <pc:docMk/>
            <pc:sldMk cId="5095591" sldId="270"/>
            <ac:spMk id="4" creationId="{F54E6D18-85BD-2BAA-61CB-362B9EBAD72B}"/>
          </ac:spMkLst>
        </pc:spChg>
      </pc:sldChg>
      <pc:sldChg chg="modSp mod">
        <pc:chgData name="Helene Grantz" userId="fc53a170-c339-4933-9a62-3f66685aea0b" providerId="ADAL" clId="{4F99EC59-4501-4297-9BCE-7A178960F9E2}" dt="2024-06-03T13:41:13.542" v="9" actId="1076"/>
        <pc:sldMkLst>
          <pc:docMk/>
          <pc:sldMk cId="54780256" sldId="271"/>
        </pc:sldMkLst>
        <pc:spChg chg="mod">
          <ac:chgData name="Helene Grantz" userId="fc53a170-c339-4933-9a62-3f66685aea0b" providerId="ADAL" clId="{4F99EC59-4501-4297-9BCE-7A178960F9E2}" dt="2024-06-03T13:41:13.542" v="9" actId="1076"/>
          <ac:spMkLst>
            <pc:docMk/>
            <pc:sldMk cId="54780256" sldId="271"/>
            <ac:spMk id="4" creationId="{8155775D-DC35-7DB8-948D-A3FC30D13B98}"/>
          </ac:spMkLst>
        </pc:spChg>
      </pc:sldChg>
      <pc:sldChg chg="modSp mod">
        <pc:chgData name="Helene Grantz" userId="fc53a170-c339-4933-9a62-3f66685aea0b" providerId="ADAL" clId="{4F99EC59-4501-4297-9BCE-7A178960F9E2}" dt="2024-06-03T13:41:47.047" v="11" actId="1076"/>
        <pc:sldMkLst>
          <pc:docMk/>
          <pc:sldMk cId="1959386195" sldId="272"/>
        </pc:sldMkLst>
        <pc:spChg chg="mod">
          <ac:chgData name="Helene Grantz" userId="fc53a170-c339-4933-9a62-3f66685aea0b" providerId="ADAL" clId="{4F99EC59-4501-4297-9BCE-7A178960F9E2}" dt="2024-06-03T13:41:47.047" v="11" actId="1076"/>
          <ac:spMkLst>
            <pc:docMk/>
            <pc:sldMk cId="1959386195" sldId="272"/>
            <ac:spMk id="4" creationId="{CC33F97C-B3CE-8756-17FE-31B96D7D489C}"/>
          </ac:spMkLst>
        </pc:spChg>
      </pc:sldChg>
      <pc:sldChg chg="modSp mod">
        <pc:chgData name="Helene Grantz" userId="fc53a170-c339-4933-9a62-3f66685aea0b" providerId="ADAL" clId="{4F99EC59-4501-4297-9BCE-7A178960F9E2}" dt="2024-06-03T13:41:33.054" v="10" actId="1076"/>
        <pc:sldMkLst>
          <pc:docMk/>
          <pc:sldMk cId="2242326207" sldId="273"/>
        </pc:sldMkLst>
        <pc:spChg chg="mod">
          <ac:chgData name="Helene Grantz" userId="fc53a170-c339-4933-9a62-3f66685aea0b" providerId="ADAL" clId="{4F99EC59-4501-4297-9BCE-7A178960F9E2}" dt="2024-06-03T13:41:33.054" v="10" actId="1076"/>
          <ac:spMkLst>
            <pc:docMk/>
            <pc:sldMk cId="2242326207" sldId="273"/>
            <ac:spMk id="4" creationId="{371F1A86-7D8D-690C-C3BA-A056DA4A4F3E}"/>
          </ac:spMkLst>
        </pc:spChg>
      </pc:sldChg>
      <pc:sldChg chg="modSp mod">
        <pc:chgData name="Helene Grantz" userId="fc53a170-c339-4933-9a62-3f66685aea0b" providerId="ADAL" clId="{4F99EC59-4501-4297-9BCE-7A178960F9E2}" dt="2024-06-03T13:41:04.837" v="8" actId="1076"/>
        <pc:sldMkLst>
          <pc:docMk/>
          <pc:sldMk cId="4259431874" sldId="275"/>
        </pc:sldMkLst>
        <pc:spChg chg="mod">
          <ac:chgData name="Helene Grantz" userId="fc53a170-c339-4933-9a62-3f66685aea0b" providerId="ADAL" clId="{4F99EC59-4501-4297-9BCE-7A178960F9E2}" dt="2024-06-03T13:41:04.837" v="8" actId="1076"/>
          <ac:spMkLst>
            <pc:docMk/>
            <pc:sldMk cId="4259431874" sldId="275"/>
            <ac:spMk id="4" creationId="{E89ADD6F-4E34-59CF-F3E8-EDCD984CBD06}"/>
          </ac:spMkLst>
        </pc:spChg>
      </pc:sldChg>
      <pc:sldChg chg="modSp mod">
        <pc:chgData name="Helene Grantz" userId="fc53a170-c339-4933-9a62-3f66685aea0b" providerId="ADAL" clId="{4F99EC59-4501-4297-9BCE-7A178960F9E2}" dt="2024-06-03T13:42:29.918" v="16" actId="14100"/>
        <pc:sldMkLst>
          <pc:docMk/>
          <pc:sldMk cId="2636469992" sldId="276"/>
        </pc:sldMkLst>
        <pc:spChg chg="mod">
          <ac:chgData name="Helene Grantz" userId="fc53a170-c339-4933-9a62-3f66685aea0b" providerId="ADAL" clId="{4F99EC59-4501-4297-9BCE-7A178960F9E2}" dt="2024-06-03T13:42:29.918" v="16" actId="14100"/>
          <ac:spMkLst>
            <pc:docMk/>
            <pc:sldMk cId="2636469992" sldId="276"/>
            <ac:spMk id="4" creationId="{9A19C56A-1A25-D1A9-9BFC-A82A29CF091C}"/>
          </ac:spMkLst>
        </pc:spChg>
      </pc:sldChg>
      <pc:sldChg chg="modSp mod">
        <pc:chgData name="Helene Grantz" userId="fc53a170-c339-4933-9a62-3f66685aea0b" providerId="ADAL" clId="{4F99EC59-4501-4297-9BCE-7A178960F9E2}" dt="2024-06-03T13:40:52.167" v="7" actId="1076"/>
        <pc:sldMkLst>
          <pc:docMk/>
          <pc:sldMk cId="2019789830" sldId="277"/>
        </pc:sldMkLst>
        <pc:spChg chg="mod">
          <ac:chgData name="Helene Grantz" userId="fc53a170-c339-4933-9a62-3f66685aea0b" providerId="ADAL" clId="{4F99EC59-4501-4297-9BCE-7A178960F9E2}" dt="2024-06-03T13:40:52.167" v="7" actId="1076"/>
          <ac:spMkLst>
            <pc:docMk/>
            <pc:sldMk cId="2019789830" sldId="277"/>
            <ac:spMk id="4" creationId="{0C2EDA41-32C5-84E0-5A9A-4B0AFCAED9FA}"/>
          </ac:spMkLst>
        </pc:spChg>
      </pc:sldChg>
      <pc:sldChg chg="modSp mod">
        <pc:chgData name="Helene Grantz" userId="fc53a170-c339-4933-9a62-3f66685aea0b" providerId="ADAL" clId="{4F99EC59-4501-4297-9BCE-7A178960F9E2}" dt="2024-06-03T13:39:37.942" v="5" actId="14100"/>
        <pc:sldMkLst>
          <pc:docMk/>
          <pc:sldMk cId="3382629976" sldId="278"/>
        </pc:sldMkLst>
        <pc:spChg chg="mod">
          <ac:chgData name="Helene Grantz" userId="fc53a170-c339-4933-9a62-3f66685aea0b" providerId="ADAL" clId="{4F99EC59-4501-4297-9BCE-7A178960F9E2}" dt="2024-06-03T13:39:37.942" v="5" actId="14100"/>
          <ac:spMkLst>
            <pc:docMk/>
            <pc:sldMk cId="3382629976" sldId="278"/>
            <ac:spMk id="4" creationId="{C0618DA7-F303-51FB-BCAD-7064F37FD3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12342-2B51-47D3-BE40-2FFD6E083582}" type="datetimeFigureOut">
              <a:rPr lang="sv-SE" smtClean="0"/>
              <a:t>2024-06-03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0192B-B213-41F8-89E6-39339E2F9D39}" type="slidenum">
              <a:rPr lang="sv-SE" smtClean="0"/>
              <a:t>‹#›</a:t>
            </a:fld>
            <a:endParaRPr lang="sv-SE"/>
          </a:p>
        </p:txBody>
      </p:sp>
    </p:spTree>
    <p:extLst>
      <p:ext uri="{BB962C8B-B14F-4D97-AF65-F5344CB8AC3E}">
        <p14:creationId xmlns:p14="http://schemas.microsoft.com/office/powerpoint/2010/main" val="41261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88319" y="527776"/>
            <a:ext cx="9144000" cy="923337"/>
          </a:xfrm>
        </p:spPr>
        <p:txBody>
          <a:bodyPr anchor="b">
            <a:normAutofit/>
          </a:bodyPr>
          <a:lstStyle>
            <a:lvl1pPr algn="l">
              <a:defRPr sz="4800"/>
            </a:lvl1pPr>
          </a:lstStyle>
          <a:p>
            <a:r>
              <a:rPr lang="sv-SE" dirty="0"/>
              <a:t>Rubrik</a:t>
            </a:r>
          </a:p>
        </p:txBody>
      </p:sp>
      <p:sp>
        <p:nvSpPr>
          <p:cNvPr id="3" name="Underrubrik 2"/>
          <p:cNvSpPr>
            <a:spLocks noGrp="1"/>
          </p:cNvSpPr>
          <p:nvPr>
            <p:ph type="subTitle" idx="1"/>
          </p:nvPr>
        </p:nvSpPr>
        <p:spPr>
          <a:xfrm>
            <a:off x="1496785" y="1562431"/>
            <a:ext cx="9144000" cy="2998766"/>
          </a:xfrm>
          <a:prstGeom prst="rect">
            <a:avLst/>
          </a:prstGeom>
        </p:spPr>
        <p:txBody>
          <a:bodyPr/>
          <a:lstStyle>
            <a:lvl1pPr marL="0" indent="0" algn="l">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0"/>
          </p:nvPr>
        </p:nvSpPr>
        <p:spPr/>
        <p:txBody>
          <a:bodyPr/>
          <a:lstStyle/>
          <a:p>
            <a:r>
              <a:rPr lang="sv-SE" dirty="0"/>
              <a:t>Presentationsnamn</a:t>
            </a:r>
          </a:p>
        </p:txBody>
      </p:sp>
    </p:spTree>
    <p:extLst>
      <p:ext uri="{BB962C8B-B14F-4D97-AF65-F5344CB8AC3E}">
        <p14:creationId xmlns:p14="http://schemas.microsoft.com/office/powerpoint/2010/main" val="258244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77395" y="545800"/>
            <a:ext cx="3639911" cy="901338"/>
          </a:xfrm>
        </p:spPr>
        <p:txBody>
          <a:bodyPr anchor="b"/>
          <a:lstStyle>
            <a:lvl1pPr>
              <a:defRPr sz="4800"/>
            </a:lvl1pPr>
          </a:lstStyle>
          <a:p>
            <a:r>
              <a:rPr lang="sv-SE" dirty="0"/>
              <a:t>Rubrik</a:t>
            </a:r>
          </a:p>
        </p:txBody>
      </p:sp>
      <p:sp>
        <p:nvSpPr>
          <p:cNvPr id="3" name="Platshållare för innehåll 2"/>
          <p:cNvSpPr>
            <a:spLocks noGrp="1"/>
          </p:cNvSpPr>
          <p:nvPr>
            <p:ph idx="1"/>
          </p:nvPr>
        </p:nvSpPr>
        <p:spPr>
          <a:xfrm>
            <a:off x="5373688" y="545799"/>
            <a:ext cx="6172200" cy="388211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1477394" y="1536700"/>
            <a:ext cx="3639911" cy="2891217"/>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103529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7108" y="525435"/>
            <a:ext cx="9702801" cy="925678"/>
          </a:xfrm>
        </p:spPr>
        <p:txBody>
          <a:bodyPr anchor="b">
            <a:normAutofit/>
          </a:bodyPr>
          <a:lstStyle>
            <a:lvl1pPr>
              <a:defRPr sz="4800"/>
            </a:lvl1pPr>
          </a:lstStyle>
          <a:p>
            <a:r>
              <a:rPr lang="sv-SE" dirty="0"/>
              <a:t>Rubrik</a:t>
            </a:r>
          </a:p>
        </p:txBody>
      </p:sp>
      <p:sp>
        <p:nvSpPr>
          <p:cNvPr id="3" name="Platshållare för text 2"/>
          <p:cNvSpPr>
            <a:spLocks noGrp="1"/>
          </p:cNvSpPr>
          <p:nvPr>
            <p:ph type="body" idx="1"/>
          </p:nvPr>
        </p:nvSpPr>
        <p:spPr>
          <a:xfrm>
            <a:off x="1499806" y="1562431"/>
            <a:ext cx="9702801" cy="3464957"/>
          </a:xfrm>
          <a:prstGeom prst="rect">
            <a:avLst/>
          </a:prstGeom>
        </p:spPr>
        <p:txBody>
          <a:bodyPr/>
          <a:lstStyle>
            <a:lvl1pPr marL="0" indent="0">
              <a:buNone/>
              <a:defRPr sz="2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316777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6333" y="655200"/>
            <a:ext cx="9531506" cy="847167"/>
          </a:xfrm>
        </p:spPr>
        <p:txBody>
          <a:bodyPr/>
          <a:lstStyle>
            <a:lvl1pPr>
              <a:defRPr sz="4800"/>
            </a:lvl1pPr>
          </a:lstStyle>
          <a:p>
            <a:r>
              <a:rPr lang="sv-SE" dirty="0"/>
              <a:t>Rubrik</a:t>
            </a:r>
          </a:p>
        </p:txBody>
      </p:sp>
      <p:sp>
        <p:nvSpPr>
          <p:cNvPr id="3" name="Platshållare för innehåll 2"/>
          <p:cNvSpPr>
            <a:spLocks noGrp="1"/>
          </p:cNvSpPr>
          <p:nvPr>
            <p:ph sz="half" idx="1"/>
          </p:nvPr>
        </p:nvSpPr>
        <p:spPr>
          <a:xfrm>
            <a:off x="1497766" y="1627200"/>
            <a:ext cx="4633686" cy="3008301"/>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79618" y="1627200"/>
            <a:ext cx="4745421" cy="3008301"/>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34524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90738" y="586242"/>
            <a:ext cx="9495220" cy="980165"/>
          </a:xfrm>
        </p:spPr>
        <p:txBody>
          <a:bodyPr>
            <a:normAutofit/>
          </a:bodyPr>
          <a:lstStyle>
            <a:lvl1pPr>
              <a:defRPr sz="4800"/>
            </a:lvl1pPr>
          </a:lstStyle>
          <a:p>
            <a:r>
              <a:rPr lang="sv-SE" dirty="0"/>
              <a:t>Rubrik</a:t>
            </a:r>
          </a:p>
        </p:txBody>
      </p:sp>
      <p:sp>
        <p:nvSpPr>
          <p:cNvPr id="3" name="Platshållare för sidfot 2"/>
          <p:cNvSpPr>
            <a:spLocks noGrp="1"/>
          </p:cNvSpPr>
          <p:nvPr>
            <p:ph type="ftr" sz="quarter" idx="10"/>
          </p:nvPr>
        </p:nvSpPr>
        <p:spPr/>
        <p:txBody>
          <a:bodyPr/>
          <a:lstStyle/>
          <a:p>
            <a:r>
              <a:rPr lang="sv-SE" dirty="0"/>
              <a:t>Presentationsnamn</a:t>
            </a:r>
          </a:p>
        </p:txBody>
      </p:sp>
    </p:spTree>
    <p:extLst>
      <p:ext uri="{BB962C8B-B14F-4D97-AF65-F5344CB8AC3E}">
        <p14:creationId xmlns:p14="http://schemas.microsoft.com/office/powerpoint/2010/main" val="5867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84687" y="552674"/>
            <a:ext cx="9144000" cy="898439"/>
          </a:xfrm>
        </p:spPr>
        <p:txBody>
          <a:bodyPr anchor="b">
            <a:noAutofit/>
          </a:bodyPr>
          <a:lstStyle>
            <a:lvl1pPr algn="ctr">
              <a:defRPr sz="4800"/>
            </a:lvl1pPr>
          </a:lstStyle>
          <a:p>
            <a:r>
              <a:rPr lang="sv-SE" dirty="0"/>
              <a:t>Rubrik</a:t>
            </a:r>
          </a:p>
        </p:txBody>
      </p:sp>
      <p:sp>
        <p:nvSpPr>
          <p:cNvPr id="3" name="Underrubrik 2"/>
          <p:cNvSpPr>
            <a:spLocks noGrp="1"/>
          </p:cNvSpPr>
          <p:nvPr>
            <p:ph type="subTitle" idx="1"/>
          </p:nvPr>
        </p:nvSpPr>
        <p:spPr>
          <a:xfrm>
            <a:off x="1488920" y="1641420"/>
            <a:ext cx="9144000" cy="2746829"/>
          </a:xfrm>
          <a:prstGeom prst="rect">
            <a:avLst/>
          </a:prstGeo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6079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90279" y="570953"/>
            <a:ext cx="9605142" cy="1009345"/>
          </a:xfrm>
        </p:spPr>
        <p:txBody>
          <a:bodyPr>
            <a:normAutofit/>
          </a:bodyPr>
          <a:lstStyle>
            <a:lvl1pPr>
              <a:defRPr sz="4800"/>
            </a:lvl1pPr>
          </a:lstStyle>
          <a:p>
            <a:r>
              <a:rPr lang="sv-SE" dirty="0"/>
              <a:t>Rubrik</a:t>
            </a:r>
          </a:p>
        </p:txBody>
      </p:sp>
      <p:sp>
        <p:nvSpPr>
          <p:cNvPr id="3" name="Platshållare för innehåll 2"/>
          <p:cNvSpPr>
            <a:spLocks noGrp="1"/>
          </p:cNvSpPr>
          <p:nvPr>
            <p:ph idx="1"/>
          </p:nvPr>
        </p:nvSpPr>
        <p:spPr>
          <a:xfrm>
            <a:off x="1490279" y="1712370"/>
            <a:ext cx="9605142" cy="3463471"/>
          </a:xfrm>
          <a:prstGeom prst="rect">
            <a:avLst/>
          </a:prstGeo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417273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8320" y="570138"/>
            <a:ext cx="10065658" cy="1011918"/>
          </a:xfrm>
        </p:spPr>
        <p:txBody>
          <a:bodyPr/>
          <a:lstStyle>
            <a:lvl1pPr>
              <a:defRPr sz="4800"/>
            </a:lvl1pPr>
          </a:lstStyle>
          <a:p>
            <a:r>
              <a:rPr lang="sv-SE" dirty="0"/>
              <a:t>Rubrik</a:t>
            </a:r>
          </a:p>
        </p:txBody>
      </p:sp>
      <p:sp>
        <p:nvSpPr>
          <p:cNvPr id="3" name="Platshållare för text 2"/>
          <p:cNvSpPr>
            <a:spLocks noGrp="1"/>
          </p:cNvSpPr>
          <p:nvPr>
            <p:ph type="body" idx="1"/>
          </p:nvPr>
        </p:nvSpPr>
        <p:spPr>
          <a:xfrm>
            <a:off x="1496786" y="1691604"/>
            <a:ext cx="4974770" cy="64112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1496786" y="2434639"/>
            <a:ext cx="4974771" cy="31337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613070" y="1691603"/>
            <a:ext cx="4949373" cy="64112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613070" y="2434638"/>
            <a:ext cx="4949373" cy="31337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58580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178559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7860" y="716643"/>
            <a:ext cx="9605142" cy="718457"/>
          </a:xfrm>
        </p:spPr>
        <p:txBody>
          <a:bodyPr/>
          <a:lstStyle>
            <a:lvl1pPr>
              <a:defRPr sz="4800"/>
            </a:lvl1pPr>
          </a:lstStyle>
          <a:p>
            <a:r>
              <a:rPr lang="sv-SE" dirty="0"/>
              <a:t>Rubrik</a:t>
            </a:r>
          </a:p>
        </p:txBody>
      </p:sp>
      <p:sp>
        <p:nvSpPr>
          <p:cNvPr id="4" name="Platshållare för sidfot 3"/>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92658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93158" y="540657"/>
            <a:ext cx="9495220" cy="1110342"/>
          </a:xfrm>
          <a:prstGeom prst="rect">
            <a:avLst/>
          </a:prstGeom>
        </p:spPr>
        <p:txBody>
          <a:bodyPr vert="horz" lIns="91440" tIns="45720" rIns="91440" bIns="45720" rtlCol="0" anchor="ctr">
            <a:normAutofit/>
          </a:bodyPr>
          <a:lstStyle/>
          <a:p>
            <a:r>
              <a:rPr lang="sv-SE" dirty="0"/>
              <a:t>RUBRIK</a:t>
            </a:r>
          </a:p>
        </p:txBody>
      </p:sp>
      <p:sp>
        <p:nvSpPr>
          <p:cNvPr id="3" name="Platshållare för sidfot 2"/>
          <p:cNvSpPr>
            <a:spLocks noGrp="1"/>
          </p:cNvSpPr>
          <p:nvPr>
            <p:ph type="ftr" sz="quarter" idx="3"/>
          </p:nvPr>
        </p:nvSpPr>
        <p:spPr>
          <a:xfrm>
            <a:off x="9484157" y="6428734"/>
            <a:ext cx="2613875" cy="365125"/>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r>
              <a:rPr lang="sv-SE" dirty="0"/>
              <a:t>Presentationsnamn</a:t>
            </a:r>
          </a:p>
        </p:txBody>
      </p:sp>
    </p:spTree>
    <p:extLst>
      <p:ext uri="{BB962C8B-B14F-4D97-AF65-F5344CB8AC3E}">
        <p14:creationId xmlns:p14="http://schemas.microsoft.com/office/powerpoint/2010/main" val="1305963621"/>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1" r:id="rId4"/>
    <p:sldLayoutId id="2147483663" r:id="rId5"/>
    <p:sldLayoutId id="2147483664" r:id="rId6"/>
    <p:sldLayoutId id="2147483667" r:id="rId7"/>
    <p:sldLayoutId id="2147483669" r:id="rId8"/>
    <p:sldLayoutId id="2147483668" r:id="rId9"/>
    <p:sldLayoutId id="2147483670" r:id="rId10"/>
  </p:sldLayoutIdLst>
  <p:hf sldNum="0" hdr="0" dt="0"/>
  <p:txStyles>
    <p:title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ann-christin.pinola@alingsas.se" TargetMode="External"/><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93890" y="527776"/>
            <a:ext cx="10799122" cy="923337"/>
          </a:xfrm>
        </p:spPr>
        <p:txBody>
          <a:bodyPr>
            <a:normAutofit fontScale="90000"/>
          </a:bodyPr>
          <a:lstStyle/>
          <a:p>
            <a:br>
              <a:rPr lang="sv-SE" sz="5300" b="0" i="0" u="none" strike="noStrike" dirty="0">
                <a:solidFill>
                  <a:srgbClr val="000000"/>
                </a:solidFill>
                <a:effectLst/>
                <a:latin typeface="Arial" panose="020B0604020202020204" pitchFamily="34" charset="0"/>
              </a:rPr>
            </a:br>
            <a:br>
              <a:rPr lang="sv-SE" sz="5300" b="0" i="0" u="none" strike="noStrike" dirty="0">
                <a:solidFill>
                  <a:srgbClr val="000000"/>
                </a:solidFill>
                <a:effectLst/>
                <a:latin typeface="Arial" panose="020B0604020202020204" pitchFamily="34" charset="0"/>
              </a:rPr>
            </a:br>
            <a:r>
              <a:rPr lang="sv-SE" sz="4400" b="0" i="0" u="none" strike="noStrike" dirty="0">
                <a:solidFill>
                  <a:srgbClr val="000000"/>
                </a:solidFill>
                <a:effectLst/>
                <a:latin typeface="Arial" panose="020B0604020202020204" pitchFamily="34" charset="0"/>
              </a:rPr>
              <a:t>Pedagogiskt ledarskap - Måltidens betydelse</a:t>
            </a:r>
            <a:br>
              <a:rPr lang="sv-SE" sz="3200" b="0" i="0" u="none" strike="noStrike" dirty="0">
                <a:solidFill>
                  <a:srgbClr val="000000"/>
                </a:solidFill>
                <a:effectLst/>
                <a:latin typeface="Arial" panose="020B0604020202020204" pitchFamily="34" charset="0"/>
              </a:rPr>
            </a:br>
            <a:endParaRPr lang="sv-SE" sz="3200" dirty="0"/>
          </a:p>
        </p:txBody>
      </p:sp>
      <p:sp>
        <p:nvSpPr>
          <p:cNvPr id="3" name="Underrubrik 2"/>
          <p:cNvSpPr>
            <a:spLocks noGrp="1"/>
          </p:cNvSpPr>
          <p:nvPr>
            <p:ph type="subTitle" idx="1"/>
          </p:nvPr>
        </p:nvSpPr>
        <p:spPr>
          <a:xfrm>
            <a:off x="6501940" y="1577489"/>
            <a:ext cx="4891072" cy="4251342"/>
          </a:xfrm>
        </p:spPr>
        <p:txBody>
          <a:bodyPr/>
          <a:lstStyle/>
          <a:p>
            <a:pPr rtl="0">
              <a:spcBef>
                <a:spcPts val="0"/>
              </a:spcBef>
              <a:spcAft>
                <a:spcPts val="0"/>
              </a:spcAft>
            </a:pPr>
            <a:r>
              <a:rPr lang="sv-SE" sz="3200" b="0" i="0" u="none" strike="noStrike" dirty="0">
                <a:solidFill>
                  <a:srgbClr val="000000"/>
                </a:solidFill>
                <a:effectLst/>
                <a:latin typeface="Arial" panose="020B0604020202020204" pitchFamily="34" charset="0"/>
              </a:rPr>
              <a:t>Dagens frågeställningar:</a:t>
            </a:r>
          </a:p>
          <a:p>
            <a:pPr rtl="0">
              <a:spcBef>
                <a:spcPts val="0"/>
              </a:spcBef>
              <a:spcAft>
                <a:spcPts val="0"/>
              </a:spcAft>
            </a:pPr>
            <a:endParaRPr lang="sv-SE" sz="3200" dirty="0">
              <a:solidFill>
                <a:srgbClr val="000000"/>
              </a:solidFill>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Är skolmåltiden ett verktyg för att stärka lärandet för våra elever?</a:t>
            </a:r>
          </a:p>
          <a:p>
            <a:pPr rtl="0">
              <a:spcBef>
                <a:spcPts val="0"/>
              </a:spcBef>
              <a:spcAft>
                <a:spcPts val="0"/>
              </a:spcAft>
            </a:pPr>
            <a:endParaRPr lang="sv-SE" sz="3200" dirty="0">
              <a:solidFill>
                <a:srgbClr val="000000"/>
              </a:solidFill>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Kan skollunchen göra skillnad? </a:t>
            </a:r>
            <a:endParaRPr lang="sv-SE" sz="3200" b="0" dirty="0">
              <a:effectLst/>
            </a:endParaRPr>
          </a:p>
          <a:p>
            <a:br>
              <a:rPr lang="sv-SE" sz="2400" dirty="0"/>
            </a:br>
            <a:endParaRPr lang="sv-SE" sz="2400" dirty="0"/>
          </a:p>
        </p:txBody>
      </p:sp>
      <p:sp>
        <p:nvSpPr>
          <p:cNvPr id="4" name="Platshållare för sidfot 3"/>
          <p:cNvSpPr>
            <a:spLocks noGrp="1"/>
          </p:cNvSpPr>
          <p:nvPr>
            <p:ph type="ftr" sz="quarter" idx="10"/>
          </p:nvPr>
        </p:nvSpPr>
        <p:spPr>
          <a:xfrm>
            <a:off x="9278681" y="6482196"/>
            <a:ext cx="3072346" cy="445378"/>
          </a:xfrm>
        </p:spPr>
        <p:txBody>
          <a:bodyPr/>
          <a:lstStyle/>
          <a:p>
            <a:r>
              <a:rPr lang="sv-SE" dirty="0"/>
              <a:t>Kostdagarna 2024-03-14</a:t>
            </a:r>
          </a:p>
        </p:txBody>
      </p:sp>
      <p:pic>
        <p:nvPicPr>
          <p:cNvPr id="1026" name="Picture 2">
            <a:extLst>
              <a:ext uri="{FF2B5EF4-FFF2-40B4-BE49-F238E27FC236}">
                <a16:creationId xmlns:a16="http://schemas.microsoft.com/office/drawing/2014/main" id="{6114BF42-A1E3-6FBE-8375-8E1449896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319" y="1577489"/>
            <a:ext cx="4891073" cy="370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7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5C161E-827C-6EAB-26F2-EE2A72E037BC}"/>
              </a:ext>
            </a:extLst>
          </p:cNvPr>
          <p:cNvSpPr>
            <a:spLocks noGrp="1"/>
          </p:cNvSpPr>
          <p:nvPr>
            <p:ph type="ctrTitle"/>
          </p:nvPr>
        </p:nvSpPr>
        <p:spPr/>
        <p:txBody>
          <a:bodyPr/>
          <a:lstStyle/>
          <a:p>
            <a:r>
              <a:rPr lang="sv-SE" dirty="0"/>
              <a:t>Ett förslag på schema</a:t>
            </a:r>
          </a:p>
        </p:txBody>
      </p:sp>
      <p:sp>
        <p:nvSpPr>
          <p:cNvPr id="3" name="Underrubrik 2">
            <a:extLst>
              <a:ext uri="{FF2B5EF4-FFF2-40B4-BE49-F238E27FC236}">
                <a16:creationId xmlns:a16="http://schemas.microsoft.com/office/drawing/2014/main" id="{73C9E8AB-CBD2-0165-E7AB-1EF70F2BC49E}"/>
              </a:ext>
            </a:extLst>
          </p:cNvPr>
          <p:cNvSpPr>
            <a:spLocks noGrp="1"/>
          </p:cNvSpPr>
          <p:nvPr>
            <p:ph type="subTitle" idx="1"/>
          </p:nvPr>
        </p:nvSpPr>
        <p:spPr/>
        <p:txBody>
          <a:bodyPr/>
          <a:lstStyle/>
          <a:p>
            <a:r>
              <a:rPr lang="sv-SE" dirty="0"/>
              <a:t>.</a:t>
            </a:r>
          </a:p>
        </p:txBody>
      </p:sp>
      <p:sp>
        <p:nvSpPr>
          <p:cNvPr id="4" name="Platshållare för sidfot 3">
            <a:extLst>
              <a:ext uri="{FF2B5EF4-FFF2-40B4-BE49-F238E27FC236}">
                <a16:creationId xmlns:a16="http://schemas.microsoft.com/office/drawing/2014/main" id="{14A3F078-476D-BFA7-7B26-761658616FEE}"/>
              </a:ext>
            </a:extLst>
          </p:cNvPr>
          <p:cNvSpPr>
            <a:spLocks noGrp="1"/>
          </p:cNvSpPr>
          <p:nvPr>
            <p:ph type="ftr" sz="quarter" idx="10"/>
          </p:nvPr>
        </p:nvSpPr>
        <p:spPr>
          <a:xfrm>
            <a:off x="9351390" y="6383546"/>
            <a:ext cx="2746643" cy="410313"/>
          </a:xfrm>
        </p:spPr>
        <p:txBody>
          <a:bodyPr/>
          <a:lstStyle/>
          <a:p>
            <a:r>
              <a:rPr lang="sv-SE" dirty="0"/>
              <a:t>Kostdagarna 2024-03-14</a:t>
            </a:r>
          </a:p>
        </p:txBody>
      </p:sp>
      <p:pic>
        <p:nvPicPr>
          <p:cNvPr id="5" name="Picture 2" descr="En bild som visar text, skärmbild, korsordspussel, nummer&#10;&#10;Automatiskt genererad beskrivning">
            <a:extLst>
              <a:ext uri="{FF2B5EF4-FFF2-40B4-BE49-F238E27FC236}">
                <a16:creationId xmlns:a16="http://schemas.microsoft.com/office/drawing/2014/main" id="{99189A67-73F2-5C42-8E21-FBC43CFFA84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340" b="21670"/>
          <a:stretch/>
        </p:blipFill>
        <p:spPr bwMode="auto">
          <a:xfrm>
            <a:off x="1551215" y="1615754"/>
            <a:ext cx="8394644" cy="4714469"/>
          </a:xfrm>
          <a:prstGeom prst="rect">
            <a:avLst/>
          </a:prstGeom>
          <a:solidFill>
            <a:srgbClr val="FFFFFF"/>
          </a:solidFill>
        </p:spPr>
      </p:pic>
    </p:spTree>
    <p:extLst>
      <p:ext uri="{BB962C8B-B14F-4D97-AF65-F5344CB8AC3E}">
        <p14:creationId xmlns:p14="http://schemas.microsoft.com/office/powerpoint/2010/main" val="390901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59BE8E-BD80-E5FB-755E-770057C533E6}"/>
              </a:ext>
            </a:extLst>
          </p:cNvPr>
          <p:cNvSpPr>
            <a:spLocks noGrp="1"/>
          </p:cNvSpPr>
          <p:nvPr>
            <p:ph type="ctrTitle"/>
          </p:nvPr>
        </p:nvSpPr>
        <p:spPr>
          <a:xfrm>
            <a:off x="1496785" y="166994"/>
            <a:ext cx="9144000" cy="923337"/>
          </a:xfrm>
        </p:spPr>
        <p:txBody>
          <a:bodyPr>
            <a:normAutofit/>
          </a:bodyPr>
          <a:lstStyle/>
          <a:p>
            <a:pPr rtl="0">
              <a:spcBef>
                <a:spcPts val="0"/>
              </a:spcBef>
              <a:spcAft>
                <a:spcPts val="0"/>
              </a:spcAft>
            </a:pPr>
            <a:r>
              <a:rPr lang="sv-SE" sz="4000" b="0" i="0" u="none" strike="noStrike" dirty="0">
                <a:solidFill>
                  <a:srgbClr val="000000"/>
                </a:solidFill>
                <a:effectLst/>
                <a:latin typeface="Arial" panose="020B0604020202020204" pitchFamily="34" charset="0"/>
              </a:rPr>
              <a:t>Måltiden ger stora möjligheter att …</a:t>
            </a:r>
            <a:endParaRPr lang="sv-SE" sz="4000" b="0" dirty="0">
              <a:effectLst/>
            </a:endParaRPr>
          </a:p>
        </p:txBody>
      </p:sp>
      <p:sp>
        <p:nvSpPr>
          <p:cNvPr id="3" name="Underrubrik 2">
            <a:extLst>
              <a:ext uri="{FF2B5EF4-FFF2-40B4-BE49-F238E27FC236}">
                <a16:creationId xmlns:a16="http://schemas.microsoft.com/office/drawing/2014/main" id="{D5DF7B3E-2519-F877-F026-2FD29BA9DA44}"/>
              </a:ext>
            </a:extLst>
          </p:cNvPr>
          <p:cNvSpPr>
            <a:spLocks noGrp="1"/>
          </p:cNvSpPr>
          <p:nvPr>
            <p:ph type="subTitle" idx="1"/>
          </p:nvPr>
        </p:nvSpPr>
        <p:spPr>
          <a:xfrm>
            <a:off x="1496784" y="1234911"/>
            <a:ext cx="9805953" cy="4194928"/>
          </a:xfrm>
        </p:spPr>
        <p:txBody>
          <a:bodyPr/>
          <a:lstStyle/>
          <a:p>
            <a:pPr rtl="0">
              <a:spcBef>
                <a:spcPts val="0"/>
              </a:spcBef>
              <a:spcAft>
                <a:spcPts val="0"/>
              </a:spcAft>
            </a:pPr>
            <a:br>
              <a:rPr lang="sv-SE" sz="3200" b="0" dirty="0">
                <a:effectLst/>
              </a:rPr>
            </a:br>
            <a:r>
              <a:rPr lang="sv-SE" sz="3200" b="0" i="0" u="none" strike="noStrike" dirty="0">
                <a:solidFill>
                  <a:srgbClr val="000000"/>
                </a:solidFill>
                <a:effectLst/>
                <a:latin typeface="Arial" panose="020B0604020202020204" pitchFamily="34" charset="0"/>
              </a:rPr>
              <a:t>- bygga relationer</a:t>
            </a:r>
            <a:endParaRPr lang="sv-SE" sz="3200" b="0" dirty="0">
              <a:effectLst/>
            </a:endParaRPr>
          </a:p>
          <a:p>
            <a:pPr rtl="0">
              <a:spcBef>
                <a:spcPts val="0"/>
              </a:spcBef>
              <a:spcAft>
                <a:spcPts val="0"/>
              </a:spcAft>
            </a:pPr>
            <a:endParaRPr lang="sv-SE" sz="3200" b="0" i="0" u="none" strike="noStrike" dirty="0">
              <a:solidFill>
                <a:srgbClr val="000000"/>
              </a:solidFill>
              <a:effectLst/>
              <a:latin typeface="Arial" panose="020B0604020202020204" pitchFamily="34" charset="0"/>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 fostra unga om olika arenor till exempel måltiden</a:t>
            </a:r>
            <a:endParaRPr lang="sv-SE" sz="3200" b="0" dirty="0">
              <a:effectLst/>
            </a:endParaRPr>
          </a:p>
          <a:p>
            <a:pPr rtl="0">
              <a:spcBef>
                <a:spcPts val="0"/>
              </a:spcBef>
              <a:spcAft>
                <a:spcPts val="0"/>
              </a:spcAft>
            </a:pPr>
            <a:br>
              <a:rPr lang="sv-SE" sz="3200" b="0" dirty="0">
                <a:effectLst/>
              </a:rPr>
            </a:br>
            <a:r>
              <a:rPr lang="sv-SE" sz="3200" b="0" i="0" u="none" strike="noStrike" dirty="0">
                <a:solidFill>
                  <a:srgbClr val="000000"/>
                </a:solidFill>
                <a:effectLst/>
                <a:latin typeface="Arial" panose="020B0604020202020204" pitchFamily="34" charset="0"/>
              </a:rPr>
              <a:t>- ge eleverna insikt i måltidens betydelse, både socialt men också ur ett hälso-perspektiv</a:t>
            </a:r>
            <a:endParaRPr lang="sv-SE" sz="3200" b="0" dirty="0">
              <a:effectLst/>
            </a:endParaRPr>
          </a:p>
          <a:p>
            <a:br>
              <a:rPr lang="sv-SE" dirty="0"/>
            </a:br>
            <a:endParaRPr lang="sv-SE" dirty="0"/>
          </a:p>
        </p:txBody>
      </p:sp>
      <p:sp>
        <p:nvSpPr>
          <p:cNvPr id="4" name="Platshållare för sidfot 3">
            <a:extLst>
              <a:ext uri="{FF2B5EF4-FFF2-40B4-BE49-F238E27FC236}">
                <a16:creationId xmlns:a16="http://schemas.microsoft.com/office/drawing/2014/main" id="{D7D7E781-030B-3B6D-3A14-5C0ACD3F1161}"/>
              </a:ext>
            </a:extLst>
          </p:cNvPr>
          <p:cNvSpPr>
            <a:spLocks noGrp="1"/>
          </p:cNvSpPr>
          <p:nvPr>
            <p:ph type="ftr" sz="quarter" idx="10"/>
          </p:nvPr>
        </p:nvSpPr>
        <p:spPr>
          <a:xfrm>
            <a:off x="9256822" y="6436661"/>
            <a:ext cx="2935178" cy="421339"/>
          </a:xfrm>
        </p:spPr>
        <p:txBody>
          <a:bodyPr/>
          <a:lstStyle/>
          <a:p>
            <a:r>
              <a:rPr lang="sv-SE" dirty="0"/>
              <a:t>Kostdagarna 2024-03-14</a:t>
            </a:r>
          </a:p>
        </p:txBody>
      </p:sp>
    </p:spTree>
    <p:extLst>
      <p:ext uri="{BB962C8B-B14F-4D97-AF65-F5344CB8AC3E}">
        <p14:creationId xmlns:p14="http://schemas.microsoft.com/office/powerpoint/2010/main" val="3386500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914455-563B-0470-D853-1C4B497851EC}"/>
              </a:ext>
            </a:extLst>
          </p:cNvPr>
          <p:cNvSpPr>
            <a:spLocks noGrp="1"/>
          </p:cNvSpPr>
          <p:nvPr>
            <p:ph type="ctrTitle"/>
          </p:nvPr>
        </p:nvSpPr>
        <p:spPr/>
        <p:txBody>
          <a:bodyPr>
            <a:normAutofit fontScale="90000"/>
          </a:bodyPr>
          <a:lstStyle/>
          <a:p>
            <a:r>
              <a:rPr lang="sv-SE" sz="4800" b="0" i="0" u="none" strike="noStrike" dirty="0">
                <a:solidFill>
                  <a:srgbClr val="000000"/>
                </a:solidFill>
                <a:effectLst/>
                <a:latin typeface="Arial" panose="020B0604020202020204" pitchFamily="34" charset="0"/>
              </a:rPr>
              <a:t>Integrerade luncher – vårt resultat</a:t>
            </a:r>
            <a:endParaRPr lang="sv-SE" dirty="0"/>
          </a:p>
        </p:txBody>
      </p:sp>
      <p:sp>
        <p:nvSpPr>
          <p:cNvPr id="3" name="Underrubrik 2">
            <a:extLst>
              <a:ext uri="{FF2B5EF4-FFF2-40B4-BE49-F238E27FC236}">
                <a16:creationId xmlns:a16="http://schemas.microsoft.com/office/drawing/2014/main" id="{537D5131-AD35-5266-679C-8483FE17DD03}"/>
              </a:ext>
            </a:extLst>
          </p:cNvPr>
          <p:cNvSpPr>
            <a:spLocks noGrp="1"/>
          </p:cNvSpPr>
          <p:nvPr>
            <p:ph type="subTitle" idx="1"/>
          </p:nvPr>
        </p:nvSpPr>
        <p:spPr>
          <a:xfrm>
            <a:off x="1488319" y="1600139"/>
            <a:ext cx="8654922" cy="4197346"/>
          </a:xfrm>
        </p:spPr>
        <p:txBody>
          <a:bodyPr/>
          <a:lstStyle/>
          <a:p>
            <a:pPr rtl="0">
              <a:spcBef>
                <a:spcPts val="0"/>
              </a:spcBef>
              <a:spcAft>
                <a:spcPts val="0"/>
              </a:spcAft>
            </a:pPr>
            <a:r>
              <a:rPr lang="sv-SE" sz="3200" b="0" i="0" u="none" strike="noStrike" dirty="0">
                <a:solidFill>
                  <a:srgbClr val="000000"/>
                </a:solidFill>
                <a:effectLst/>
                <a:latin typeface="Arial" panose="020B0604020202020204" pitchFamily="34" charset="0"/>
              </a:rPr>
              <a:t>Mätta och nöjda elever...</a:t>
            </a:r>
          </a:p>
          <a:p>
            <a:pPr rtl="0">
              <a:spcBef>
                <a:spcPts val="0"/>
              </a:spcBef>
              <a:spcAft>
                <a:spcPts val="0"/>
              </a:spcAft>
            </a:pPr>
            <a:endParaRPr lang="sv-SE" sz="2000" b="0" i="0" u="none" strike="noStrike" dirty="0">
              <a:solidFill>
                <a:srgbClr val="000000"/>
              </a:solidFill>
              <a:effectLst/>
              <a:latin typeface="Arial" panose="020B0604020202020204" pitchFamily="34" charset="0"/>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 presterar bättre – får högre måluppfyllelse</a:t>
            </a:r>
          </a:p>
          <a:p>
            <a:pPr rtl="0">
              <a:spcBef>
                <a:spcPts val="0"/>
              </a:spcBef>
              <a:spcAft>
                <a:spcPts val="0"/>
              </a:spcAft>
            </a:pPr>
            <a:endParaRPr lang="sv-SE" sz="3200" b="0" i="0" u="none" strike="noStrike" dirty="0">
              <a:solidFill>
                <a:srgbClr val="000000"/>
              </a:solidFill>
              <a:effectLst/>
              <a:latin typeface="Arial" panose="020B0604020202020204" pitchFamily="34" charset="0"/>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 är mer sällan i konflikt - tryggheten ökar</a:t>
            </a:r>
          </a:p>
          <a:p>
            <a:pPr rtl="0">
              <a:spcBef>
                <a:spcPts val="0"/>
              </a:spcBef>
              <a:spcAft>
                <a:spcPts val="0"/>
              </a:spcAft>
            </a:pPr>
            <a:endParaRPr lang="sv-SE" sz="3200" b="0" i="0" u="none" strike="noStrike" dirty="0">
              <a:solidFill>
                <a:srgbClr val="000000"/>
              </a:solidFill>
              <a:effectLst/>
              <a:latin typeface="Arial" panose="020B0604020202020204" pitchFamily="34" charset="0"/>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 äter mindre mängd ”skräpmat”, energidryck, läsk, godi</a:t>
            </a:r>
            <a:r>
              <a:rPr lang="sv-SE" sz="3200" dirty="0">
                <a:solidFill>
                  <a:srgbClr val="000000"/>
                </a:solidFill>
              </a:rPr>
              <a:t>s mm</a:t>
            </a:r>
            <a:endParaRPr lang="sv-SE" sz="3200" b="0" i="0" u="none" strike="noStrike" dirty="0">
              <a:solidFill>
                <a:srgbClr val="000000"/>
              </a:solidFill>
              <a:effectLst/>
              <a:latin typeface="Arial" panose="020B0604020202020204" pitchFamily="34" charset="0"/>
            </a:endParaRPr>
          </a:p>
        </p:txBody>
      </p:sp>
      <p:sp>
        <p:nvSpPr>
          <p:cNvPr id="4" name="Platshållare för sidfot 3">
            <a:extLst>
              <a:ext uri="{FF2B5EF4-FFF2-40B4-BE49-F238E27FC236}">
                <a16:creationId xmlns:a16="http://schemas.microsoft.com/office/drawing/2014/main" id="{3A630AB2-AFF8-687A-B742-C7C3F8686B0A}"/>
              </a:ext>
            </a:extLst>
          </p:cNvPr>
          <p:cNvSpPr>
            <a:spLocks noGrp="1"/>
          </p:cNvSpPr>
          <p:nvPr>
            <p:ph type="ftr" sz="quarter" idx="10"/>
          </p:nvPr>
        </p:nvSpPr>
        <p:spPr>
          <a:xfrm>
            <a:off x="9258998" y="6502648"/>
            <a:ext cx="2746642" cy="355352"/>
          </a:xfrm>
        </p:spPr>
        <p:txBody>
          <a:bodyPr/>
          <a:lstStyle/>
          <a:p>
            <a:r>
              <a:rPr lang="sv-SE" dirty="0"/>
              <a:t>Kostdagarna 2024-03-14</a:t>
            </a:r>
          </a:p>
        </p:txBody>
      </p:sp>
    </p:spTree>
    <p:extLst>
      <p:ext uri="{BB962C8B-B14F-4D97-AF65-F5344CB8AC3E}">
        <p14:creationId xmlns:p14="http://schemas.microsoft.com/office/powerpoint/2010/main" val="2793889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BA810B-C4AD-6A90-B654-FD1E56C259F2}"/>
              </a:ext>
            </a:extLst>
          </p:cNvPr>
          <p:cNvSpPr>
            <a:spLocks noGrp="1"/>
          </p:cNvSpPr>
          <p:nvPr>
            <p:ph type="ctrTitle"/>
          </p:nvPr>
        </p:nvSpPr>
        <p:spPr/>
        <p:txBody>
          <a:bodyPr>
            <a:normAutofit fontScale="90000"/>
          </a:bodyPr>
          <a:lstStyle/>
          <a:p>
            <a:r>
              <a:rPr lang="sv-SE" sz="4800" b="0" i="0" u="none" strike="noStrike" dirty="0">
                <a:solidFill>
                  <a:srgbClr val="000000"/>
                </a:solidFill>
                <a:effectLst/>
                <a:latin typeface="Arial" panose="020B0604020202020204" pitchFamily="34" charset="0"/>
              </a:rPr>
              <a:t>Integrerade luncher – vårt resultat</a:t>
            </a:r>
            <a:endParaRPr lang="sv-SE" dirty="0"/>
          </a:p>
        </p:txBody>
      </p:sp>
      <p:sp>
        <p:nvSpPr>
          <p:cNvPr id="3" name="Underrubrik 2">
            <a:extLst>
              <a:ext uri="{FF2B5EF4-FFF2-40B4-BE49-F238E27FC236}">
                <a16:creationId xmlns:a16="http://schemas.microsoft.com/office/drawing/2014/main" id="{5ECE4F79-9221-5447-15FB-BD28A90CC428}"/>
              </a:ext>
            </a:extLst>
          </p:cNvPr>
          <p:cNvSpPr>
            <a:spLocks noGrp="1"/>
          </p:cNvSpPr>
          <p:nvPr>
            <p:ph type="subTitle" idx="1"/>
          </p:nvPr>
        </p:nvSpPr>
        <p:spPr>
          <a:xfrm>
            <a:off x="1496785" y="1562430"/>
            <a:ext cx="7798044" cy="3716579"/>
          </a:xfrm>
        </p:spPr>
        <p:txBody>
          <a:bodyPr/>
          <a:lstStyle/>
          <a:p>
            <a:pPr>
              <a:spcBef>
                <a:spcPts val="0"/>
              </a:spcBef>
            </a:pPr>
            <a:r>
              <a:rPr lang="sv-SE" sz="3200" b="0" i="0" u="none" strike="noStrike" dirty="0">
                <a:solidFill>
                  <a:srgbClr val="000000"/>
                </a:solidFill>
                <a:effectLst/>
                <a:latin typeface="Arial" panose="020B0604020202020204" pitchFamily="34" charset="0"/>
              </a:rPr>
              <a:t>Mätta och nöjda elever...</a:t>
            </a:r>
          </a:p>
          <a:p>
            <a:pPr rtl="0">
              <a:spcBef>
                <a:spcPts val="0"/>
              </a:spcBef>
              <a:spcAft>
                <a:spcPts val="0"/>
              </a:spcAft>
            </a:pPr>
            <a:endParaRPr lang="sv-SE" sz="3200" dirty="0">
              <a:solidFill>
                <a:srgbClr val="000000"/>
              </a:solidFill>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 orkar röra sig mer </a:t>
            </a:r>
          </a:p>
          <a:p>
            <a:pPr rtl="0">
              <a:spcBef>
                <a:spcPts val="0"/>
              </a:spcBef>
              <a:spcAft>
                <a:spcPts val="0"/>
              </a:spcAft>
            </a:pPr>
            <a:endParaRPr lang="sv-SE" sz="3200" b="0" i="0" u="none" strike="noStrike" dirty="0">
              <a:solidFill>
                <a:srgbClr val="000000"/>
              </a:solidFill>
              <a:effectLst/>
              <a:latin typeface="Arial" panose="020B0604020202020204" pitchFamily="34" charset="0"/>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 svinnet minskar </a:t>
            </a:r>
          </a:p>
          <a:p>
            <a:pPr rtl="0">
              <a:spcBef>
                <a:spcPts val="0"/>
              </a:spcBef>
              <a:spcAft>
                <a:spcPts val="0"/>
              </a:spcAft>
            </a:pPr>
            <a:endParaRPr lang="sv-SE" sz="3200" b="0" i="0" u="none" strike="noStrike" dirty="0">
              <a:solidFill>
                <a:srgbClr val="000000"/>
              </a:solidFill>
              <a:effectLst/>
              <a:latin typeface="Arial" panose="020B0604020202020204" pitchFamily="34" charset="0"/>
            </a:endParaRPr>
          </a:p>
          <a:p>
            <a:pPr rtl="0">
              <a:spcBef>
                <a:spcPts val="0"/>
              </a:spcBef>
              <a:spcAft>
                <a:spcPts val="0"/>
              </a:spcAft>
            </a:pPr>
            <a:r>
              <a:rPr lang="sv-SE" sz="3200" dirty="0">
                <a:solidFill>
                  <a:srgbClr val="000000"/>
                </a:solidFill>
              </a:rPr>
              <a:t>- nöjda elever, föräldrar och p</a:t>
            </a:r>
            <a:r>
              <a:rPr lang="sv-SE" sz="3200" b="0" dirty="0">
                <a:solidFill>
                  <a:srgbClr val="000000"/>
                </a:solidFill>
                <a:effectLst/>
              </a:rPr>
              <a:t>edagoger</a:t>
            </a:r>
            <a:br>
              <a:rPr lang="sv-SE" sz="2800" b="0" dirty="0">
                <a:effectLst/>
              </a:rPr>
            </a:br>
            <a:endParaRPr lang="sv-SE" sz="2800" dirty="0"/>
          </a:p>
          <a:p>
            <a:endParaRPr lang="sv-SE" dirty="0"/>
          </a:p>
        </p:txBody>
      </p:sp>
      <p:sp>
        <p:nvSpPr>
          <p:cNvPr id="4" name="Platshållare för sidfot 3">
            <a:extLst>
              <a:ext uri="{FF2B5EF4-FFF2-40B4-BE49-F238E27FC236}">
                <a16:creationId xmlns:a16="http://schemas.microsoft.com/office/drawing/2014/main" id="{9A19C56A-1A25-D1A9-9BFC-A82A29CF091C}"/>
              </a:ext>
            </a:extLst>
          </p:cNvPr>
          <p:cNvSpPr>
            <a:spLocks noGrp="1"/>
          </p:cNvSpPr>
          <p:nvPr>
            <p:ph type="ftr" sz="quarter" idx="10"/>
          </p:nvPr>
        </p:nvSpPr>
        <p:spPr>
          <a:xfrm>
            <a:off x="9223513" y="6728791"/>
            <a:ext cx="2810408" cy="129210"/>
          </a:xfrm>
        </p:spPr>
        <p:txBody>
          <a:bodyPr/>
          <a:lstStyle/>
          <a:p>
            <a:r>
              <a:rPr lang="sv-SE" dirty="0"/>
              <a:t>Kostdagarna 2024-03-14</a:t>
            </a:r>
          </a:p>
          <a:p>
            <a:endParaRPr lang="sv-SE" dirty="0"/>
          </a:p>
        </p:txBody>
      </p:sp>
    </p:spTree>
    <p:extLst>
      <p:ext uri="{BB962C8B-B14F-4D97-AF65-F5344CB8AC3E}">
        <p14:creationId xmlns:p14="http://schemas.microsoft.com/office/powerpoint/2010/main" val="263646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0A515A-030A-F18F-E4FD-2FCAC38812D8}"/>
              </a:ext>
            </a:extLst>
          </p:cNvPr>
          <p:cNvSpPr>
            <a:spLocks noGrp="1"/>
          </p:cNvSpPr>
          <p:nvPr>
            <p:ph type="ctrTitle"/>
          </p:nvPr>
        </p:nvSpPr>
        <p:spPr>
          <a:xfrm>
            <a:off x="1221784" y="401130"/>
            <a:ext cx="10112364" cy="923337"/>
          </a:xfrm>
        </p:spPr>
        <p:txBody>
          <a:bodyPr>
            <a:normAutofit fontScale="90000"/>
          </a:bodyPr>
          <a:lstStyle/>
          <a:p>
            <a:r>
              <a:rPr lang="sv-SE" sz="4800" b="0" i="0" u="none" strike="noStrike" dirty="0">
                <a:solidFill>
                  <a:srgbClr val="000000"/>
                </a:solidFill>
                <a:effectLst/>
                <a:latin typeface="Arial" panose="020B0604020202020204" pitchFamily="34" charset="0"/>
              </a:rPr>
              <a:t>När i stort sett alla elever nådde målen</a:t>
            </a:r>
            <a:endParaRPr lang="sv-SE" dirty="0"/>
          </a:p>
        </p:txBody>
      </p:sp>
      <p:sp>
        <p:nvSpPr>
          <p:cNvPr id="3" name="Underrubrik 2">
            <a:extLst>
              <a:ext uri="{FF2B5EF4-FFF2-40B4-BE49-F238E27FC236}">
                <a16:creationId xmlns:a16="http://schemas.microsoft.com/office/drawing/2014/main" id="{249EB163-C79C-4BF6-0948-D6DA51AE656A}"/>
              </a:ext>
            </a:extLst>
          </p:cNvPr>
          <p:cNvSpPr>
            <a:spLocks noGrp="1"/>
          </p:cNvSpPr>
          <p:nvPr>
            <p:ph type="subTitle" idx="1"/>
          </p:nvPr>
        </p:nvSpPr>
        <p:spPr>
          <a:xfrm>
            <a:off x="1221784" y="1553004"/>
            <a:ext cx="9748432" cy="4499004"/>
          </a:xfrm>
        </p:spPr>
        <p:txBody>
          <a:bodyPr/>
          <a:lstStyle/>
          <a:p>
            <a:pPr rtl="0">
              <a:spcBef>
                <a:spcPts val="0"/>
              </a:spcBef>
              <a:spcAft>
                <a:spcPts val="0"/>
              </a:spcAft>
            </a:pPr>
            <a:r>
              <a:rPr lang="sv-SE" sz="3200" b="0" i="0" u="none" strike="noStrike" dirty="0">
                <a:solidFill>
                  <a:srgbClr val="000000"/>
                </a:solidFill>
                <a:effectLst/>
                <a:latin typeface="Arial" panose="020B0604020202020204" pitchFamily="34" charset="0"/>
              </a:rPr>
              <a:t>- Stockholms universitet hörde av sig – utifrån elevernas skolresultat. Lennart </a:t>
            </a:r>
            <a:r>
              <a:rPr lang="sv-SE" sz="3200" b="0" i="0" u="none" strike="noStrike" dirty="0" err="1">
                <a:solidFill>
                  <a:srgbClr val="000000"/>
                </a:solidFill>
                <a:effectLst/>
                <a:latin typeface="Arial" panose="020B0604020202020204" pitchFamily="34" charset="0"/>
              </a:rPr>
              <a:t>Grosin</a:t>
            </a:r>
            <a:endParaRPr lang="sv-SE" sz="3200" b="0" i="0" u="none" strike="noStrike" dirty="0">
              <a:solidFill>
                <a:srgbClr val="000000"/>
              </a:solidFill>
              <a:effectLst/>
              <a:latin typeface="Arial" panose="020B0604020202020204" pitchFamily="34" charset="0"/>
            </a:endParaRPr>
          </a:p>
          <a:p>
            <a:pPr rtl="0">
              <a:spcBef>
                <a:spcPts val="0"/>
              </a:spcBef>
              <a:spcAft>
                <a:spcPts val="0"/>
              </a:spcAft>
            </a:pPr>
            <a:r>
              <a:rPr lang="sv-SE" sz="3200" dirty="0">
                <a:solidFill>
                  <a:srgbClr val="000000"/>
                </a:solidFill>
              </a:rPr>
              <a:t>- Skolinspektionen granskade oss – Rätten till utbildning</a:t>
            </a:r>
          </a:p>
          <a:p>
            <a:pPr rtl="0">
              <a:spcBef>
                <a:spcPts val="0"/>
              </a:spcBef>
              <a:spcAft>
                <a:spcPts val="0"/>
              </a:spcAft>
            </a:pPr>
            <a:r>
              <a:rPr lang="sv-SE" sz="3200" dirty="0">
                <a:solidFill>
                  <a:srgbClr val="000000"/>
                </a:solidFill>
              </a:rPr>
              <a:t>- Skolverket bjöd in Ann-Christin att föreläsa om skollunchens betydelse</a:t>
            </a:r>
          </a:p>
          <a:p>
            <a:pPr rtl="0">
              <a:spcBef>
                <a:spcPts val="0"/>
              </a:spcBef>
              <a:spcAft>
                <a:spcPts val="0"/>
              </a:spcAft>
            </a:pPr>
            <a:endParaRPr lang="sv-SE" sz="3200" dirty="0">
              <a:solidFill>
                <a:srgbClr val="000000"/>
              </a:solidFill>
            </a:endParaRPr>
          </a:p>
          <a:p>
            <a:pPr rtl="0">
              <a:spcBef>
                <a:spcPts val="0"/>
              </a:spcBef>
              <a:spcAft>
                <a:spcPts val="0"/>
              </a:spcAft>
            </a:pPr>
            <a:r>
              <a:rPr lang="sv-SE" sz="3200" dirty="0">
                <a:solidFill>
                  <a:srgbClr val="000000"/>
                </a:solidFill>
              </a:rPr>
              <a:t>Livsmedelsverket, UR –TV inspelning, debatt på radio, deltog i att arbeta fram materialet DATE mm</a:t>
            </a:r>
          </a:p>
          <a:p>
            <a:pPr rtl="0">
              <a:spcBef>
                <a:spcPts val="0"/>
              </a:spcBef>
              <a:spcAft>
                <a:spcPts val="0"/>
              </a:spcAft>
            </a:pPr>
            <a:endParaRPr lang="sv-SE" dirty="0"/>
          </a:p>
        </p:txBody>
      </p:sp>
      <p:sp>
        <p:nvSpPr>
          <p:cNvPr id="4" name="Platshållare för sidfot 3">
            <a:extLst>
              <a:ext uri="{FF2B5EF4-FFF2-40B4-BE49-F238E27FC236}">
                <a16:creationId xmlns:a16="http://schemas.microsoft.com/office/drawing/2014/main" id="{F54E6D18-85BD-2BAA-61CB-362B9EBAD72B}"/>
              </a:ext>
            </a:extLst>
          </p:cNvPr>
          <p:cNvSpPr>
            <a:spLocks noGrp="1"/>
          </p:cNvSpPr>
          <p:nvPr>
            <p:ph type="ftr" sz="quarter" idx="10"/>
          </p:nvPr>
        </p:nvSpPr>
        <p:spPr>
          <a:xfrm>
            <a:off x="9273926" y="6436661"/>
            <a:ext cx="2784350" cy="421339"/>
          </a:xfrm>
        </p:spPr>
        <p:txBody>
          <a:bodyPr/>
          <a:lstStyle/>
          <a:p>
            <a:r>
              <a:rPr lang="sv-SE" dirty="0"/>
              <a:t>Kostdagarna 2024-03-14</a:t>
            </a:r>
          </a:p>
        </p:txBody>
      </p:sp>
    </p:spTree>
    <p:extLst>
      <p:ext uri="{BB962C8B-B14F-4D97-AF65-F5344CB8AC3E}">
        <p14:creationId xmlns:p14="http://schemas.microsoft.com/office/powerpoint/2010/main" val="509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8FF6A2-35CA-E67C-EA90-E320BF98184C}"/>
              </a:ext>
            </a:extLst>
          </p:cNvPr>
          <p:cNvSpPr>
            <a:spLocks noGrp="1"/>
          </p:cNvSpPr>
          <p:nvPr>
            <p:ph type="ctrTitle"/>
          </p:nvPr>
        </p:nvSpPr>
        <p:spPr>
          <a:xfrm>
            <a:off x="1681659" y="211311"/>
            <a:ext cx="9144000" cy="923337"/>
          </a:xfrm>
        </p:spPr>
        <p:txBody>
          <a:bodyPr>
            <a:normAutofit/>
          </a:bodyPr>
          <a:lstStyle/>
          <a:p>
            <a:r>
              <a:rPr lang="sv-SE" sz="4000" b="0" i="0" u="none" strike="noStrike" dirty="0">
                <a:solidFill>
                  <a:srgbClr val="000000"/>
                </a:solidFill>
                <a:effectLst/>
                <a:latin typeface="Arial" panose="020B0604020202020204" pitchFamily="34" charset="0"/>
              </a:rPr>
              <a:t>Skollunch - det är unikt i världen</a:t>
            </a:r>
            <a:endParaRPr lang="sv-SE" sz="4000" dirty="0"/>
          </a:p>
        </p:txBody>
      </p:sp>
      <p:sp>
        <p:nvSpPr>
          <p:cNvPr id="3" name="Underrubrik 2">
            <a:extLst>
              <a:ext uri="{FF2B5EF4-FFF2-40B4-BE49-F238E27FC236}">
                <a16:creationId xmlns:a16="http://schemas.microsoft.com/office/drawing/2014/main" id="{0C359E6B-2337-199B-C1C5-AD39DBE64A0D}"/>
              </a:ext>
            </a:extLst>
          </p:cNvPr>
          <p:cNvSpPr>
            <a:spLocks noGrp="1"/>
          </p:cNvSpPr>
          <p:nvPr>
            <p:ph type="subTitle" idx="1"/>
          </p:nvPr>
        </p:nvSpPr>
        <p:spPr>
          <a:xfrm>
            <a:off x="1647094" y="1338606"/>
            <a:ext cx="9144000" cy="5090128"/>
          </a:xfrm>
        </p:spPr>
        <p:txBody>
          <a:bodyPr/>
          <a:lstStyle/>
          <a:p>
            <a:r>
              <a:rPr lang="sv-SE" dirty="0"/>
              <a:t>			</a:t>
            </a:r>
            <a:r>
              <a:rPr lang="sv-SE" sz="3200" b="0" i="0" u="none" strike="noStrike" dirty="0">
                <a:solidFill>
                  <a:srgbClr val="000000"/>
                </a:solidFill>
                <a:effectLst/>
                <a:latin typeface="Arial" panose="020B0604020202020204" pitchFamily="34" charset="0"/>
              </a:rPr>
              <a:t>Skollunchen- </a:t>
            </a:r>
          </a:p>
          <a:p>
            <a:r>
              <a:rPr lang="sv-SE" sz="3200" b="0" i="0" u="none" strike="noStrike" dirty="0">
                <a:solidFill>
                  <a:srgbClr val="000000"/>
                </a:solidFill>
                <a:effectLst/>
                <a:latin typeface="Arial" panose="020B0604020202020204" pitchFamily="34" charset="0"/>
              </a:rPr>
              <a:t>			Ett guldägg</a:t>
            </a:r>
            <a:endParaRPr lang="sv-SE" sz="3200" dirty="0"/>
          </a:p>
          <a:p>
            <a:pPr rtl="0">
              <a:spcBef>
                <a:spcPts val="0"/>
              </a:spcBef>
              <a:spcAft>
                <a:spcPts val="0"/>
              </a:spcAft>
            </a:pPr>
            <a:endParaRPr lang="sv-SE" sz="1800" b="1" i="0" u="none" strike="noStrike" dirty="0">
              <a:solidFill>
                <a:srgbClr val="000000"/>
              </a:solidFill>
              <a:effectLst/>
              <a:latin typeface="Arial" panose="020B0604020202020204" pitchFamily="34" charset="0"/>
            </a:endParaRPr>
          </a:p>
          <a:p>
            <a:pPr rtl="0">
              <a:spcBef>
                <a:spcPts val="0"/>
              </a:spcBef>
              <a:spcAft>
                <a:spcPts val="0"/>
              </a:spcAft>
            </a:pPr>
            <a:r>
              <a:rPr lang="sv-SE" sz="3200" b="1" i="0" u="none" strike="noStrike" dirty="0">
                <a:solidFill>
                  <a:srgbClr val="000000"/>
                </a:solidFill>
                <a:effectLst/>
                <a:latin typeface="Arial" panose="020B0604020202020204" pitchFamily="34" charset="0"/>
              </a:rPr>
              <a:t>Ekonomiskt perspektiv: Idag har många kommuner fokus på ekonomin...</a:t>
            </a:r>
            <a:endParaRPr lang="sv-SE" sz="3200" b="0" dirty="0">
              <a:effectLst/>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Om vi skulle införa detta skollunch idag? </a:t>
            </a:r>
            <a:endParaRPr lang="sv-SE" sz="3200" b="0" dirty="0">
              <a:effectLst/>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Vad skulle vi då ställa för krav? </a:t>
            </a:r>
            <a:endParaRPr lang="sv-SE" sz="3200" b="0" dirty="0">
              <a:effectLst/>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Hur mycket pengar satsar vi på skollunchen? Jämför det med läromedelskostnad och kompetensutveckling </a:t>
            </a:r>
            <a:endParaRPr lang="sv-SE" sz="3200" b="0" dirty="0">
              <a:effectLst/>
            </a:endParaRPr>
          </a:p>
          <a:p>
            <a:br>
              <a:rPr lang="sv-SE" dirty="0"/>
            </a:br>
            <a:endParaRPr lang="sv-SE" dirty="0"/>
          </a:p>
        </p:txBody>
      </p:sp>
      <p:sp>
        <p:nvSpPr>
          <p:cNvPr id="4" name="Platshållare för sidfot 3">
            <a:extLst>
              <a:ext uri="{FF2B5EF4-FFF2-40B4-BE49-F238E27FC236}">
                <a16:creationId xmlns:a16="http://schemas.microsoft.com/office/drawing/2014/main" id="{CC33F97C-B3CE-8756-17FE-31B96D7D489C}"/>
              </a:ext>
            </a:extLst>
          </p:cNvPr>
          <p:cNvSpPr>
            <a:spLocks noGrp="1"/>
          </p:cNvSpPr>
          <p:nvPr>
            <p:ph type="ftr" sz="quarter" idx="10"/>
          </p:nvPr>
        </p:nvSpPr>
        <p:spPr>
          <a:xfrm>
            <a:off x="9256610" y="6464126"/>
            <a:ext cx="2831484" cy="365125"/>
          </a:xfrm>
        </p:spPr>
        <p:txBody>
          <a:bodyPr/>
          <a:lstStyle/>
          <a:p>
            <a:r>
              <a:rPr lang="sv-SE" dirty="0"/>
              <a:t>Kostdagarna 2024-03-14</a:t>
            </a:r>
          </a:p>
        </p:txBody>
      </p:sp>
      <p:pic>
        <p:nvPicPr>
          <p:cNvPr id="10242" name="Picture 2">
            <a:extLst>
              <a:ext uri="{FF2B5EF4-FFF2-40B4-BE49-F238E27FC236}">
                <a16:creationId xmlns:a16="http://schemas.microsoft.com/office/drawing/2014/main" id="{4EAFD0EE-BC48-25BD-7450-8E4FDE847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985" y="1338606"/>
            <a:ext cx="1524000"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86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7461B9-EBE6-9FDE-5E60-B8F0E4D2736B}"/>
              </a:ext>
            </a:extLst>
          </p:cNvPr>
          <p:cNvSpPr>
            <a:spLocks noGrp="1"/>
          </p:cNvSpPr>
          <p:nvPr>
            <p:ph type="ctrTitle"/>
          </p:nvPr>
        </p:nvSpPr>
        <p:spPr>
          <a:xfrm>
            <a:off x="782426" y="527776"/>
            <a:ext cx="9849893" cy="923337"/>
          </a:xfrm>
        </p:spPr>
        <p:txBody>
          <a:bodyPr/>
          <a:lstStyle/>
          <a:p>
            <a:r>
              <a:rPr lang="sv-SE" sz="4800" b="0" i="0" u="none" strike="noStrike" dirty="0">
                <a:solidFill>
                  <a:srgbClr val="000000"/>
                </a:solidFill>
                <a:effectLst/>
                <a:latin typeface="Arial" panose="020B0604020202020204" pitchFamily="34" charset="0"/>
              </a:rPr>
              <a:t>Skollunch – en outnyttjad resurs?</a:t>
            </a:r>
            <a:endParaRPr lang="sv-SE" dirty="0"/>
          </a:p>
        </p:txBody>
      </p:sp>
      <p:sp>
        <p:nvSpPr>
          <p:cNvPr id="3" name="Underrubrik 2">
            <a:extLst>
              <a:ext uri="{FF2B5EF4-FFF2-40B4-BE49-F238E27FC236}">
                <a16:creationId xmlns:a16="http://schemas.microsoft.com/office/drawing/2014/main" id="{BB39A208-3B62-BB77-A436-5B20159191FD}"/>
              </a:ext>
            </a:extLst>
          </p:cNvPr>
          <p:cNvSpPr>
            <a:spLocks noGrp="1"/>
          </p:cNvSpPr>
          <p:nvPr>
            <p:ph type="subTitle" idx="1"/>
          </p:nvPr>
        </p:nvSpPr>
        <p:spPr>
          <a:xfrm>
            <a:off x="782426" y="1562430"/>
            <a:ext cx="10633434" cy="4235055"/>
          </a:xfrm>
        </p:spPr>
        <p:txBody>
          <a:bodyPr/>
          <a:lstStyle/>
          <a:p>
            <a:r>
              <a:rPr lang="sv-SE" dirty="0"/>
              <a:t>Hur ser kostnaden ut i Sverige för skollunchen?</a:t>
            </a:r>
          </a:p>
          <a:p>
            <a:r>
              <a:rPr lang="sv-SE" dirty="0"/>
              <a:t>Snittkostnaden för en elev i grundskolan juni 2023 är 6800 kr/år</a:t>
            </a:r>
          </a:p>
          <a:p>
            <a:endParaRPr lang="sv-SE" sz="1000" dirty="0"/>
          </a:p>
          <a:p>
            <a:r>
              <a:rPr lang="sv-SE" dirty="0"/>
              <a:t>I Bollebygds kommun är kostnaden för lunch ca 8 225 000 kr/år</a:t>
            </a:r>
          </a:p>
          <a:p>
            <a:r>
              <a:rPr lang="sv-SE" dirty="0"/>
              <a:t>På Töllsjöskolan är </a:t>
            </a:r>
          </a:p>
          <a:p>
            <a:r>
              <a:rPr lang="sv-SE" dirty="0"/>
              <a:t>- Lunch kostnaden ca 635 000 kr/år.</a:t>
            </a:r>
          </a:p>
          <a:p>
            <a:r>
              <a:rPr lang="sv-SE" dirty="0"/>
              <a:t>- Läromedel och kompetensutveckling kostar ca 200 000 kr /år.</a:t>
            </a:r>
          </a:p>
          <a:p>
            <a:endParaRPr lang="sv-SE" sz="1000" dirty="0"/>
          </a:p>
          <a:p>
            <a:r>
              <a:rPr lang="sv-SE" dirty="0"/>
              <a:t>Vilka insatser behövs för att lunchen ska tänkas in och användas?</a:t>
            </a:r>
          </a:p>
        </p:txBody>
      </p:sp>
      <p:sp>
        <p:nvSpPr>
          <p:cNvPr id="4" name="Platshållare för sidfot 3">
            <a:extLst>
              <a:ext uri="{FF2B5EF4-FFF2-40B4-BE49-F238E27FC236}">
                <a16:creationId xmlns:a16="http://schemas.microsoft.com/office/drawing/2014/main" id="{371F1A86-7D8D-690C-C3BA-A056DA4A4F3E}"/>
              </a:ext>
            </a:extLst>
          </p:cNvPr>
          <p:cNvSpPr>
            <a:spLocks noGrp="1"/>
          </p:cNvSpPr>
          <p:nvPr>
            <p:ph type="ftr" sz="quarter" idx="10"/>
          </p:nvPr>
        </p:nvSpPr>
        <p:spPr>
          <a:xfrm>
            <a:off x="9303956" y="6493221"/>
            <a:ext cx="2888044" cy="364779"/>
          </a:xfrm>
        </p:spPr>
        <p:txBody>
          <a:bodyPr/>
          <a:lstStyle/>
          <a:p>
            <a:r>
              <a:rPr lang="sv-SE" dirty="0"/>
              <a:t>Kostdagarna 2024-03-14</a:t>
            </a:r>
          </a:p>
        </p:txBody>
      </p:sp>
    </p:spTree>
    <p:extLst>
      <p:ext uri="{BB962C8B-B14F-4D97-AF65-F5344CB8AC3E}">
        <p14:creationId xmlns:p14="http://schemas.microsoft.com/office/powerpoint/2010/main" val="224232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D7C6F9-F233-6BBC-6AFE-325F2EE7432E}"/>
              </a:ext>
            </a:extLst>
          </p:cNvPr>
          <p:cNvSpPr>
            <a:spLocks noGrp="1"/>
          </p:cNvSpPr>
          <p:nvPr>
            <p:ph type="ctrTitle"/>
          </p:nvPr>
        </p:nvSpPr>
        <p:spPr>
          <a:xfrm>
            <a:off x="1496785" y="244972"/>
            <a:ext cx="9144000" cy="923337"/>
          </a:xfrm>
        </p:spPr>
        <p:txBody>
          <a:bodyPr>
            <a:normAutofit fontScale="90000"/>
          </a:bodyPr>
          <a:lstStyle/>
          <a:p>
            <a:pPr rtl="0">
              <a:spcBef>
                <a:spcPts val="0"/>
              </a:spcBef>
              <a:spcAft>
                <a:spcPts val="0"/>
              </a:spcAft>
            </a:pPr>
            <a:r>
              <a:rPr lang="sv-SE" sz="4000" b="0" i="0" u="none" strike="noStrike" dirty="0">
                <a:solidFill>
                  <a:srgbClr val="000000"/>
                </a:solidFill>
                <a:effectLst/>
                <a:latin typeface="Arial" panose="020B0604020202020204" pitchFamily="34" charset="0"/>
              </a:rPr>
              <a:t>Skapa goda förutsättningar för måltiden....</a:t>
            </a:r>
            <a:endParaRPr lang="sv-SE" sz="4000" b="0" dirty="0">
              <a:effectLst/>
            </a:endParaRPr>
          </a:p>
        </p:txBody>
      </p:sp>
      <p:sp>
        <p:nvSpPr>
          <p:cNvPr id="3" name="Underrubrik 2">
            <a:extLst>
              <a:ext uri="{FF2B5EF4-FFF2-40B4-BE49-F238E27FC236}">
                <a16:creationId xmlns:a16="http://schemas.microsoft.com/office/drawing/2014/main" id="{D7505DF8-D90C-F939-8633-421FDEE4C8D5}"/>
              </a:ext>
            </a:extLst>
          </p:cNvPr>
          <p:cNvSpPr>
            <a:spLocks noGrp="1"/>
          </p:cNvSpPr>
          <p:nvPr>
            <p:ph type="subTitle" idx="1"/>
          </p:nvPr>
        </p:nvSpPr>
        <p:spPr>
          <a:xfrm>
            <a:off x="1496785" y="1562431"/>
            <a:ext cx="9144000" cy="4310468"/>
          </a:xfrm>
        </p:spPr>
        <p:txBody>
          <a:bodyPr/>
          <a:lstStyle/>
          <a:p>
            <a:pPr rtl="0">
              <a:spcBef>
                <a:spcPts val="0"/>
              </a:spcBef>
              <a:spcAft>
                <a:spcPts val="0"/>
              </a:spcAft>
            </a:pPr>
            <a:br>
              <a:rPr lang="sv-SE" sz="3200" b="0" dirty="0">
                <a:effectLst/>
              </a:rPr>
            </a:br>
            <a:r>
              <a:rPr lang="sv-SE" sz="3200" b="0" i="0" u="none" strike="noStrike" dirty="0">
                <a:solidFill>
                  <a:srgbClr val="000000"/>
                </a:solidFill>
                <a:effectLst/>
                <a:latin typeface="Arial" panose="020B0604020202020204" pitchFamily="34" charset="0"/>
              </a:rPr>
              <a:t>- bjud elevern</a:t>
            </a:r>
            <a:r>
              <a:rPr lang="sv-SE" sz="3200" dirty="0">
                <a:solidFill>
                  <a:srgbClr val="000000"/>
                </a:solidFill>
              </a:rPr>
              <a:t>a </a:t>
            </a:r>
            <a:r>
              <a:rPr lang="sv-SE" sz="3200" b="0" i="0" u="none" strike="noStrike" dirty="0">
                <a:solidFill>
                  <a:srgbClr val="000000"/>
                </a:solidFill>
                <a:effectLst/>
                <a:latin typeface="Arial" panose="020B0604020202020204" pitchFamily="34" charset="0"/>
              </a:rPr>
              <a:t>på något extra ibland </a:t>
            </a:r>
          </a:p>
          <a:p>
            <a:pPr rtl="0">
              <a:spcBef>
                <a:spcPts val="0"/>
              </a:spcBef>
              <a:spcAft>
                <a:spcPts val="0"/>
              </a:spcAft>
            </a:pPr>
            <a:endParaRPr lang="sv-SE" sz="3200" b="0" i="0" u="none" strike="noStrike" dirty="0">
              <a:solidFill>
                <a:srgbClr val="000000"/>
              </a:solidFill>
              <a:effectLst/>
              <a:latin typeface="Arial" panose="020B0604020202020204" pitchFamily="34" charset="0"/>
            </a:endParaRPr>
          </a:p>
          <a:p>
            <a:pPr rtl="0">
              <a:spcBef>
                <a:spcPts val="0"/>
              </a:spcBef>
              <a:spcAft>
                <a:spcPts val="0"/>
              </a:spcAft>
            </a:pPr>
            <a:r>
              <a:rPr lang="sv-SE" sz="3200" b="0" dirty="0">
                <a:solidFill>
                  <a:srgbClr val="000000"/>
                </a:solidFill>
                <a:effectLst/>
              </a:rPr>
              <a:t>- stötta elever i behov av stöd</a:t>
            </a:r>
          </a:p>
          <a:p>
            <a:pPr rtl="0">
              <a:spcBef>
                <a:spcPts val="0"/>
              </a:spcBef>
              <a:spcAft>
                <a:spcPts val="0"/>
              </a:spcAft>
            </a:pPr>
            <a:endParaRPr lang="sv-SE" sz="3200" b="0" dirty="0">
              <a:solidFill>
                <a:srgbClr val="000000"/>
              </a:solidFill>
              <a:effectLst/>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 bjud vårdnadshavare på dagens lunch i samband med föräldramöten i åk 6 och 7</a:t>
            </a:r>
            <a:endParaRPr lang="sv-SE" sz="3200" b="0" dirty="0">
              <a:effectLst/>
            </a:endParaRPr>
          </a:p>
          <a:p>
            <a:pPr rtl="0">
              <a:spcBef>
                <a:spcPts val="0"/>
              </a:spcBef>
              <a:spcAft>
                <a:spcPts val="0"/>
              </a:spcAft>
            </a:pPr>
            <a:br>
              <a:rPr lang="sv-SE" sz="3200" b="0" dirty="0">
                <a:effectLst/>
              </a:rPr>
            </a:br>
            <a:r>
              <a:rPr lang="sv-SE" sz="3200" b="0" i="0" u="none" strike="noStrike" dirty="0">
                <a:solidFill>
                  <a:srgbClr val="000000"/>
                </a:solidFill>
                <a:effectLst/>
                <a:latin typeface="Arial" panose="020B0604020202020204" pitchFamily="34" charset="0"/>
              </a:rPr>
              <a:t>- utställningar, hälsoråd, matsalens utseende</a:t>
            </a:r>
            <a:endParaRPr lang="sv-SE" sz="3200" b="0" dirty="0">
              <a:effectLst/>
            </a:endParaRPr>
          </a:p>
          <a:p>
            <a:pPr rtl="0">
              <a:spcBef>
                <a:spcPts val="0"/>
              </a:spcBef>
              <a:spcAft>
                <a:spcPts val="0"/>
              </a:spcAft>
            </a:pPr>
            <a:endParaRPr lang="sv-SE" sz="3200" b="0" dirty="0">
              <a:effectLst/>
            </a:endParaRPr>
          </a:p>
          <a:p>
            <a:br>
              <a:rPr lang="sv-SE" dirty="0"/>
            </a:br>
            <a:endParaRPr lang="sv-SE" dirty="0"/>
          </a:p>
        </p:txBody>
      </p:sp>
      <p:sp>
        <p:nvSpPr>
          <p:cNvPr id="4" name="Platshållare för sidfot 3">
            <a:extLst>
              <a:ext uri="{FF2B5EF4-FFF2-40B4-BE49-F238E27FC236}">
                <a16:creationId xmlns:a16="http://schemas.microsoft.com/office/drawing/2014/main" id="{8155775D-DC35-7DB8-948D-A3FC30D13B98}"/>
              </a:ext>
            </a:extLst>
          </p:cNvPr>
          <p:cNvSpPr>
            <a:spLocks noGrp="1"/>
          </p:cNvSpPr>
          <p:nvPr>
            <p:ph type="ftr" sz="quarter" idx="10"/>
          </p:nvPr>
        </p:nvSpPr>
        <p:spPr>
          <a:xfrm>
            <a:off x="9281604" y="6521502"/>
            <a:ext cx="2718362" cy="336498"/>
          </a:xfrm>
        </p:spPr>
        <p:txBody>
          <a:bodyPr/>
          <a:lstStyle/>
          <a:p>
            <a:r>
              <a:rPr lang="sv-SE" dirty="0"/>
              <a:t>Kostdagarna 2024-03-14</a:t>
            </a:r>
          </a:p>
        </p:txBody>
      </p:sp>
    </p:spTree>
    <p:extLst>
      <p:ext uri="{BB962C8B-B14F-4D97-AF65-F5344CB8AC3E}">
        <p14:creationId xmlns:p14="http://schemas.microsoft.com/office/powerpoint/2010/main" val="5478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F3F530-4579-A5D9-09CF-0713214E2B41}"/>
              </a:ext>
            </a:extLst>
          </p:cNvPr>
          <p:cNvSpPr>
            <a:spLocks noGrp="1"/>
          </p:cNvSpPr>
          <p:nvPr>
            <p:ph type="ctrTitle"/>
          </p:nvPr>
        </p:nvSpPr>
        <p:spPr>
          <a:xfrm>
            <a:off x="829559" y="527776"/>
            <a:ext cx="10416618" cy="923337"/>
          </a:xfrm>
        </p:spPr>
        <p:txBody>
          <a:bodyPr>
            <a:normAutofit/>
          </a:bodyPr>
          <a:lstStyle/>
          <a:p>
            <a:pPr rtl="0">
              <a:spcBef>
                <a:spcPts val="0"/>
              </a:spcBef>
              <a:spcAft>
                <a:spcPts val="0"/>
              </a:spcAft>
            </a:pPr>
            <a:r>
              <a:rPr lang="sv-SE" sz="3600" b="0" i="0" u="none" strike="noStrike" dirty="0">
                <a:solidFill>
                  <a:srgbClr val="000000"/>
                </a:solidFill>
                <a:effectLst/>
                <a:latin typeface="Arial" panose="020B0604020202020204" pitchFamily="34" charset="0"/>
              </a:rPr>
              <a:t>Skapa goda förutsättningar för måltiden....</a:t>
            </a:r>
            <a:endParaRPr lang="sv-SE" sz="3600" b="0" dirty="0">
              <a:effectLst/>
            </a:endParaRPr>
          </a:p>
        </p:txBody>
      </p:sp>
      <p:sp>
        <p:nvSpPr>
          <p:cNvPr id="3" name="Underrubrik 2">
            <a:extLst>
              <a:ext uri="{FF2B5EF4-FFF2-40B4-BE49-F238E27FC236}">
                <a16:creationId xmlns:a16="http://schemas.microsoft.com/office/drawing/2014/main" id="{2D635B34-E507-E674-4087-9DBEC9F52342}"/>
              </a:ext>
            </a:extLst>
          </p:cNvPr>
          <p:cNvSpPr>
            <a:spLocks noGrp="1"/>
          </p:cNvSpPr>
          <p:nvPr>
            <p:ph type="subTitle" idx="1"/>
          </p:nvPr>
        </p:nvSpPr>
        <p:spPr>
          <a:xfrm>
            <a:off x="829559" y="1543576"/>
            <a:ext cx="10944519" cy="4065371"/>
          </a:xfrm>
        </p:spPr>
        <p:txBody>
          <a:bodyPr/>
          <a:lstStyle/>
          <a:p>
            <a:pPr rtl="0" fontAlgn="base">
              <a:spcBef>
                <a:spcPts val="0"/>
              </a:spcBef>
              <a:spcAft>
                <a:spcPts val="0"/>
              </a:spcAft>
            </a:pPr>
            <a:r>
              <a:rPr lang="sv-SE" dirty="0">
                <a:solidFill>
                  <a:srgbClr val="000000"/>
                </a:solidFill>
              </a:rPr>
              <a:t>- </a:t>
            </a:r>
            <a:r>
              <a:rPr lang="sv-SE" b="0" i="0" u="none" strike="noStrike" dirty="0">
                <a:solidFill>
                  <a:srgbClr val="000000"/>
                </a:solidFill>
                <a:effectLst/>
                <a:latin typeface="Arial" panose="020B0604020202020204" pitchFamily="34" charset="0"/>
              </a:rPr>
              <a:t>Håll diskussionen levande på skolan, gärna med utbildningsinslag </a:t>
            </a:r>
          </a:p>
          <a:p>
            <a:pPr rtl="0" fontAlgn="base">
              <a:spcBef>
                <a:spcPts val="0"/>
              </a:spcBef>
              <a:spcAft>
                <a:spcPts val="0"/>
              </a:spcAft>
            </a:pPr>
            <a:endParaRPr lang="sv-SE" b="0" i="0" u="none" strike="noStrike" dirty="0">
              <a:solidFill>
                <a:srgbClr val="000000"/>
              </a:solidFill>
              <a:effectLst/>
              <a:latin typeface="Arial" panose="020B0604020202020204" pitchFamily="34" charset="0"/>
            </a:endParaRPr>
          </a:p>
          <a:p>
            <a:pPr rtl="0" fontAlgn="base">
              <a:spcBef>
                <a:spcPts val="0"/>
              </a:spcBef>
              <a:spcAft>
                <a:spcPts val="0"/>
              </a:spcAft>
            </a:pPr>
            <a:r>
              <a:rPr lang="sv-SE" dirty="0">
                <a:solidFill>
                  <a:srgbClr val="000000"/>
                </a:solidFill>
              </a:rPr>
              <a:t>- S</a:t>
            </a:r>
            <a:r>
              <a:rPr lang="sv-SE" b="0" i="0" u="none" strike="noStrike" dirty="0">
                <a:solidFill>
                  <a:srgbClr val="000000"/>
                </a:solidFill>
                <a:effectLst/>
                <a:latin typeface="Arial" panose="020B0604020202020204" pitchFamily="34" charset="0"/>
              </a:rPr>
              <a:t>kapa ett gott samarbete mellan kost- och skolpersonal</a:t>
            </a:r>
          </a:p>
          <a:p>
            <a:pPr rtl="0" fontAlgn="base">
              <a:spcBef>
                <a:spcPts val="0"/>
              </a:spcBef>
              <a:spcAft>
                <a:spcPts val="0"/>
              </a:spcAft>
            </a:pPr>
            <a:endParaRPr lang="sv-SE" b="0" i="0" u="none" strike="noStrike" dirty="0">
              <a:solidFill>
                <a:srgbClr val="000000"/>
              </a:solidFill>
              <a:effectLst/>
              <a:latin typeface="Arial" panose="020B0604020202020204" pitchFamily="34" charset="0"/>
            </a:endParaRPr>
          </a:p>
          <a:p>
            <a:pPr rtl="0">
              <a:spcBef>
                <a:spcPts val="0"/>
              </a:spcBef>
              <a:spcAft>
                <a:spcPts val="0"/>
              </a:spcAft>
            </a:pPr>
            <a:r>
              <a:rPr lang="sv-SE" b="0" i="0" u="none" strike="noStrike" dirty="0">
                <a:solidFill>
                  <a:srgbClr val="000000"/>
                </a:solidFill>
                <a:effectLst/>
                <a:latin typeface="Arial" panose="020B0604020202020204" pitchFamily="34" charset="0"/>
              </a:rPr>
              <a:t>- Skapa nätverk för kommunens alla förskolor, fritids och skolor för att dela erfarenheter. </a:t>
            </a:r>
          </a:p>
          <a:p>
            <a:pPr rtl="0">
              <a:spcBef>
                <a:spcPts val="0"/>
              </a:spcBef>
              <a:spcAft>
                <a:spcPts val="0"/>
              </a:spcAft>
            </a:pPr>
            <a:endParaRPr lang="sv-SE" b="0" dirty="0">
              <a:effectLst/>
            </a:endParaRPr>
          </a:p>
          <a:p>
            <a:pPr rtl="0" fontAlgn="base">
              <a:spcBef>
                <a:spcPts val="0"/>
              </a:spcBef>
              <a:spcAft>
                <a:spcPts val="0"/>
              </a:spcAft>
            </a:pPr>
            <a:r>
              <a:rPr lang="sv-SE" dirty="0">
                <a:solidFill>
                  <a:srgbClr val="000000"/>
                </a:solidFill>
              </a:rPr>
              <a:t>- </a:t>
            </a:r>
            <a:r>
              <a:rPr lang="sv-SE" b="0" i="0" u="none" strike="noStrike" dirty="0">
                <a:solidFill>
                  <a:srgbClr val="000000"/>
                </a:solidFill>
                <a:effectLst/>
                <a:latin typeface="Arial" panose="020B0604020202020204" pitchFamily="34" charset="0"/>
              </a:rPr>
              <a:t>Samarbeta med kommunens folkhälsoplanerare och elevhälsans chef</a:t>
            </a:r>
            <a:endParaRPr lang="sv-SE" b="0" dirty="0">
              <a:effectLst/>
            </a:endParaRPr>
          </a:p>
          <a:p>
            <a:br>
              <a:rPr lang="sv-SE" dirty="0"/>
            </a:br>
            <a:endParaRPr lang="sv-SE" dirty="0"/>
          </a:p>
        </p:txBody>
      </p:sp>
      <p:sp>
        <p:nvSpPr>
          <p:cNvPr id="4" name="Platshållare för sidfot 3">
            <a:extLst>
              <a:ext uri="{FF2B5EF4-FFF2-40B4-BE49-F238E27FC236}">
                <a16:creationId xmlns:a16="http://schemas.microsoft.com/office/drawing/2014/main" id="{E89ADD6F-4E34-59CF-F3E8-EDCD984CBD06}"/>
              </a:ext>
            </a:extLst>
          </p:cNvPr>
          <p:cNvSpPr>
            <a:spLocks noGrp="1"/>
          </p:cNvSpPr>
          <p:nvPr>
            <p:ph type="ftr" sz="quarter" idx="10"/>
          </p:nvPr>
        </p:nvSpPr>
        <p:spPr>
          <a:xfrm>
            <a:off x="9263474" y="6413241"/>
            <a:ext cx="2774924" cy="463635"/>
          </a:xfrm>
        </p:spPr>
        <p:txBody>
          <a:bodyPr/>
          <a:lstStyle/>
          <a:p>
            <a:r>
              <a:rPr lang="sv-SE" dirty="0"/>
              <a:t>Kostdagarna 2024-03-14</a:t>
            </a:r>
          </a:p>
        </p:txBody>
      </p:sp>
    </p:spTree>
    <p:extLst>
      <p:ext uri="{BB962C8B-B14F-4D97-AF65-F5344CB8AC3E}">
        <p14:creationId xmlns:p14="http://schemas.microsoft.com/office/powerpoint/2010/main" val="425943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986195-7311-2093-2388-B0BBAED51F75}"/>
              </a:ext>
            </a:extLst>
          </p:cNvPr>
          <p:cNvSpPr>
            <a:spLocks noGrp="1"/>
          </p:cNvSpPr>
          <p:nvPr>
            <p:ph type="title"/>
          </p:nvPr>
        </p:nvSpPr>
        <p:spPr>
          <a:xfrm>
            <a:off x="2704087" y="143697"/>
            <a:ext cx="5771818" cy="901338"/>
          </a:xfrm>
        </p:spPr>
        <p:txBody>
          <a:bodyPr anchor="b">
            <a:noAutofit/>
          </a:bodyPr>
          <a:lstStyle/>
          <a:p>
            <a:r>
              <a:rPr lang="sv-SE" sz="3600" b="0" i="0" u="none" strike="noStrike" dirty="0">
                <a:effectLst/>
              </a:rPr>
              <a:t>Tack för uppmärksamheten</a:t>
            </a:r>
            <a:endParaRPr lang="sv-SE" sz="3600" dirty="0"/>
          </a:p>
        </p:txBody>
      </p:sp>
      <p:pic>
        <p:nvPicPr>
          <p:cNvPr id="11266" name="Picture 2">
            <a:extLst>
              <a:ext uri="{FF2B5EF4-FFF2-40B4-BE49-F238E27FC236}">
                <a16:creationId xmlns:a16="http://schemas.microsoft.com/office/drawing/2014/main" id="{45A50160-96CA-4B63-EC8B-08955B700F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33" r="1" b="36384"/>
          <a:stretch/>
        </p:blipFill>
        <p:spPr bwMode="auto">
          <a:xfrm>
            <a:off x="5925833" y="1604282"/>
            <a:ext cx="6172200" cy="3882118"/>
          </a:xfrm>
          <a:prstGeom prst="rect">
            <a:avLst/>
          </a:prstGeom>
          <a:solidFill>
            <a:srgbClr val="FFFFFF"/>
          </a:solidFill>
        </p:spPr>
      </p:pic>
      <p:sp>
        <p:nvSpPr>
          <p:cNvPr id="11271" name="Text Placeholder 3">
            <a:extLst>
              <a:ext uri="{FF2B5EF4-FFF2-40B4-BE49-F238E27FC236}">
                <a16:creationId xmlns:a16="http://schemas.microsoft.com/office/drawing/2014/main" id="{5E08A8E7-E82A-ADD0-B166-AB29BBB9B060}"/>
              </a:ext>
            </a:extLst>
          </p:cNvPr>
          <p:cNvSpPr>
            <a:spLocks noGrp="1"/>
          </p:cNvSpPr>
          <p:nvPr>
            <p:ph type="body" sz="half" idx="2"/>
          </p:nvPr>
        </p:nvSpPr>
        <p:spPr>
          <a:xfrm>
            <a:off x="292231" y="1536700"/>
            <a:ext cx="4823713" cy="3949700"/>
          </a:xfrm>
        </p:spPr>
        <p:txBody>
          <a:bodyPr/>
          <a:lstStyle/>
          <a:p>
            <a:pPr rtl="0">
              <a:spcBef>
                <a:spcPts val="0"/>
              </a:spcBef>
              <a:spcAft>
                <a:spcPts val="0"/>
              </a:spcAft>
            </a:pPr>
            <a:r>
              <a:rPr lang="sv-SE" sz="2400" b="0" i="0" u="none" strike="noStrike" dirty="0">
                <a:solidFill>
                  <a:srgbClr val="000000"/>
                </a:solidFill>
                <a:effectLst/>
                <a:latin typeface="Arial" panose="020B0604020202020204" pitchFamily="34" charset="0"/>
              </a:rPr>
              <a:t>Vill du veta mer...kontakta gärna</a:t>
            </a:r>
            <a:endParaRPr lang="sv-SE" sz="2400" b="0" dirty="0">
              <a:effectLst/>
            </a:endParaRPr>
          </a:p>
          <a:p>
            <a:pPr rtl="0">
              <a:spcBef>
                <a:spcPts val="0"/>
              </a:spcBef>
              <a:spcAft>
                <a:spcPts val="0"/>
              </a:spcAft>
            </a:pPr>
            <a:br>
              <a:rPr lang="sv-SE" sz="2400" dirty="0"/>
            </a:br>
            <a:r>
              <a:rPr lang="sv-SE" sz="2400" b="0" i="0" u="none" strike="noStrike" dirty="0">
                <a:solidFill>
                  <a:srgbClr val="000000"/>
                </a:solidFill>
                <a:effectLst/>
                <a:latin typeface="Arial" panose="020B0604020202020204" pitchFamily="34" charset="0"/>
              </a:rPr>
              <a:t>Ann-Christin Pinola        </a:t>
            </a:r>
            <a:endParaRPr lang="sv-SE" sz="2400" b="0" dirty="0">
              <a:effectLst/>
            </a:endParaRPr>
          </a:p>
          <a:p>
            <a:pPr rtl="0">
              <a:spcBef>
                <a:spcPts val="0"/>
              </a:spcBef>
              <a:spcAft>
                <a:spcPts val="0"/>
              </a:spcAft>
            </a:pPr>
            <a:r>
              <a:rPr lang="sv-SE" sz="2400" b="0" i="0" u="none" strike="noStrike" dirty="0">
                <a:solidFill>
                  <a:srgbClr val="000000"/>
                </a:solidFill>
                <a:effectLst/>
                <a:latin typeface="Arial" panose="020B0604020202020204" pitchFamily="34" charset="0"/>
              </a:rPr>
              <a:t>Töllsjöskolan   </a:t>
            </a:r>
            <a:endParaRPr lang="sv-SE" sz="2400" b="0" dirty="0">
              <a:effectLst/>
            </a:endParaRPr>
          </a:p>
          <a:p>
            <a:pPr rtl="0">
              <a:spcBef>
                <a:spcPts val="0"/>
              </a:spcBef>
              <a:spcAft>
                <a:spcPts val="0"/>
              </a:spcAft>
            </a:pPr>
            <a:r>
              <a:rPr lang="sv-SE" sz="2400" b="0" i="0" u="none" strike="noStrike" dirty="0">
                <a:solidFill>
                  <a:srgbClr val="000000"/>
                </a:solidFill>
                <a:effectLst/>
                <a:latin typeface="Arial" panose="020B0604020202020204" pitchFamily="34" charset="0"/>
              </a:rPr>
              <a:t>Telefon 0764-64 72 04       </a:t>
            </a:r>
            <a:endParaRPr lang="sv-SE" sz="2400" b="0" dirty="0">
              <a:effectLst/>
            </a:endParaRPr>
          </a:p>
          <a:p>
            <a:pPr rtl="0">
              <a:spcBef>
                <a:spcPts val="0"/>
              </a:spcBef>
              <a:spcAft>
                <a:spcPts val="0"/>
              </a:spcAft>
            </a:pPr>
            <a:r>
              <a:rPr lang="sv-SE" sz="2400" b="0" i="0" u="none" strike="noStrike" dirty="0">
                <a:solidFill>
                  <a:srgbClr val="000000"/>
                </a:solidFill>
                <a:effectLst/>
                <a:latin typeface="Arial" panose="020B0604020202020204" pitchFamily="34" charset="0"/>
              </a:rPr>
              <a:t>                                </a:t>
            </a:r>
            <a:endParaRPr lang="sv-SE" sz="2400" b="0" dirty="0">
              <a:effectLst/>
            </a:endParaRPr>
          </a:p>
          <a:p>
            <a:pPr rtl="0">
              <a:spcBef>
                <a:spcPts val="0"/>
              </a:spcBef>
              <a:spcAft>
                <a:spcPts val="0"/>
              </a:spcAft>
            </a:pPr>
            <a:br>
              <a:rPr lang="sv-SE" sz="2400" b="0" dirty="0">
                <a:effectLst/>
              </a:rPr>
            </a:br>
            <a:r>
              <a:rPr lang="sv-SE" sz="2400" b="0" i="0" u="none" strike="noStrike" dirty="0">
                <a:solidFill>
                  <a:srgbClr val="000000"/>
                </a:solidFill>
                <a:effectLst/>
                <a:latin typeface="Arial" panose="020B0604020202020204" pitchFamily="34" charset="0"/>
              </a:rPr>
              <a:t>Mailadress:</a:t>
            </a:r>
            <a:endParaRPr lang="sv-SE" sz="2400" b="0" dirty="0">
              <a:effectLst/>
            </a:endParaRPr>
          </a:p>
          <a:p>
            <a:pPr rtl="0">
              <a:spcBef>
                <a:spcPts val="0"/>
              </a:spcBef>
              <a:spcAft>
                <a:spcPts val="0"/>
              </a:spcAft>
            </a:pPr>
            <a:r>
              <a:rPr lang="sv-SE" sz="2400" b="0" i="0" u="sng" strike="noStrike" dirty="0">
                <a:solidFill>
                  <a:srgbClr val="0000FF"/>
                </a:solidFill>
                <a:effectLst/>
                <a:latin typeface="Arial" panose="020B0604020202020204" pitchFamily="34" charset="0"/>
                <a:hlinkClick r:id="rId3"/>
              </a:rPr>
              <a:t>ann-christin.pinola@bollebygd.se</a:t>
            </a:r>
            <a:endParaRPr lang="sv-SE" sz="2400" b="0" dirty="0">
              <a:effectLst/>
            </a:endParaRPr>
          </a:p>
          <a:p>
            <a:br>
              <a:rPr lang="sv-SE" b="0" dirty="0">
                <a:effectLst/>
              </a:rPr>
            </a:br>
            <a:endParaRPr lang="en-US" dirty="0"/>
          </a:p>
        </p:txBody>
      </p:sp>
      <p:sp>
        <p:nvSpPr>
          <p:cNvPr id="4" name="Platshållare för sidfot 3">
            <a:extLst>
              <a:ext uri="{FF2B5EF4-FFF2-40B4-BE49-F238E27FC236}">
                <a16:creationId xmlns:a16="http://schemas.microsoft.com/office/drawing/2014/main" id="{0C2EDA41-32C5-84E0-5A9A-4B0AFCAED9FA}"/>
              </a:ext>
            </a:extLst>
          </p:cNvPr>
          <p:cNvSpPr>
            <a:spLocks noGrp="1"/>
          </p:cNvSpPr>
          <p:nvPr>
            <p:ph type="ftr" sz="quarter" idx="11"/>
          </p:nvPr>
        </p:nvSpPr>
        <p:spPr>
          <a:xfrm>
            <a:off x="9234683" y="6455514"/>
            <a:ext cx="2793776" cy="402486"/>
          </a:xfrm>
        </p:spPr>
        <p:txBody>
          <a:bodyPr anchor="ctr">
            <a:normAutofit/>
          </a:bodyPr>
          <a:lstStyle/>
          <a:p>
            <a:r>
              <a:rPr lang="sv-SE" dirty="0"/>
              <a:t>Kostdagarna 2024-03-14</a:t>
            </a:r>
          </a:p>
        </p:txBody>
      </p:sp>
    </p:spTree>
    <p:extLst>
      <p:ext uri="{BB962C8B-B14F-4D97-AF65-F5344CB8AC3E}">
        <p14:creationId xmlns:p14="http://schemas.microsoft.com/office/powerpoint/2010/main" val="201978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88A335-2FBC-80C7-2912-E2803A3B8726}"/>
              </a:ext>
            </a:extLst>
          </p:cNvPr>
          <p:cNvSpPr>
            <a:spLocks noGrp="1"/>
          </p:cNvSpPr>
          <p:nvPr>
            <p:ph type="title"/>
          </p:nvPr>
        </p:nvSpPr>
        <p:spPr>
          <a:xfrm>
            <a:off x="793315" y="333849"/>
            <a:ext cx="10963373" cy="980165"/>
          </a:xfrm>
        </p:spPr>
        <p:txBody>
          <a:bodyPr>
            <a:noAutofit/>
          </a:bodyPr>
          <a:lstStyle/>
          <a:p>
            <a:r>
              <a:rPr lang="sv-SE" sz="4000" b="0" i="0" u="none" strike="noStrike" dirty="0">
                <a:solidFill>
                  <a:srgbClr val="000000"/>
                </a:solidFill>
                <a:effectLst/>
                <a:latin typeface="Arial" panose="020B0604020202020204" pitchFamily="34" charset="0"/>
              </a:rPr>
              <a:t>Pedagogiskt ledarskap - Måltidens betydelse</a:t>
            </a:r>
            <a:endParaRPr lang="sv-SE" sz="4000" dirty="0"/>
          </a:p>
        </p:txBody>
      </p:sp>
      <p:sp>
        <p:nvSpPr>
          <p:cNvPr id="3" name="Platshållare för sidfot 2">
            <a:extLst>
              <a:ext uri="{FF2B5EF4-FFF2-40B4-BE49-F238E27FC236}">
                <a16:creationId xmlns:a16="http://schemas.microsoft.com/office/drawing/2014/main" id="{13E0F868-7A2F-FB97-4AE3-59C0ABF2B666}"/>
              </a:ext>
            </a:extLst>
          </p:cNvPr>
          <p:cNvSpPr>
            <a:spLocks noGrp="1"/>
          </p:cNvSpPr>
          <p:nvPr>
            <p:ph type="ftr" sz="quarter" idx="10"/>
          </p:nvPr>
        </p:nvSpPr>
        <p:spPr>
          <a:xfrm>
            <a:off x="9283281" y="6377427"/>
            <a:ext cx="2784638" cy="600449"/>
          </a:xfrm>
        </p:spPr>
        <p:txBody>
          <a:bodyPr/>
          <a:lstStyle/>
          <a:p>
            <a:r>
              <a:rPr lang="sv-SE" dirty="0"/>
              <a:t>Kostdagarna 2024-03-14</a:t>
            </a:r>
          </a:p>
        </p:txBody>
      </p:sp>
      <p:pic>
        <p:nvPicPr>
          <p:cNvPr id="2050" name="Picture 2">
            <a:extLst>
              <a:ext uri="{FF2B5EF4-FFF2-40B4-BE49-F238E27FC236}">
                <a16:creationId xmlns:a16="http://schemas.microsoft.com/office/drawing/2014/main" id="{9F8A8380-E2EA-E0F0-7530-5716C7064C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399" y="1616980"/>
            <a:ext cx="2763199" cy="4146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12FA24A5-62A0-8E6D-5B37-55A97E7433CD}"/>
              </a:ext>
            </a:extLst>
          </p:cNvPr>
          <p:cNvSpPr txBox="1"/>
          <p:nvPr/>
        </p:nvSpPr>
        <p:spPr>
          <a:xfrm>
            <a:off x="4415714" y="1572600"/>
            <a:ext cx="3035431" cy="830997"/>
          </a:xfrm>
          <a:prstGeom prst="rect">
            <a:avLst/>
          </a:prstGeom>
          <a:noFill/>
        </p:spPr>
        <p:txBody>
          <a:bodyPr wrap="square" rtlCol="0">
            <a:spAutoFit/>
          </a:bodyPr>
          <a:lstStyle/>
          <a:p>
            <a:pPr rtl="0">
              <a:spcBef>
                <a:spcPts val="0"/>
              </a:spcBef>
              <a:spcAft>
                <a:spcPts val="0"/>
              </a:spcAft>
            </a:pPr>
            <a:r>
              <a:rPr lang="sv-SE" sz="2400" b="0" i="0" u="none" strike="noStrike" dirty="0">
                <a:solidFill>
                  <a:srgbClr val="000000"/>
                </a:solidFill>
                <a:effectLst/>
                <a:latin typeface="Arial" panose="020B0604020202020204" pitchFamily="34" charset="0"/>
              </a:rPr>
              <a:t>Ann-Christin Pinola, rektor Töllsjöskolan</a:t>
            </a:r>
            <a:endParaRPr lang="sv-SE" dirty="0"/>
          </a:p>
        </p:txBody>
      </p:sp>
      <p:pic>
        <p:nvPicPr>
          <p:cNvPr id="2052" name="Picture 4">
            <a:extLst>
              <a:ext uri="{FF2B5EF4-FFF2-40B4-BE49-F238E27FC236}">
                <a16:creationId xmlns:a16="http://schemas.microsoft.com/office/drawing/2014/main" id="{63E9ECE8-663F-3497-2E53-D00B850FE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271" y="2535447"/>
            <a:ext cx="1376174" cy="1357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6B29A10-1522-F635-6229-19F9580A8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6966" y="1686323"/>
            <a:ext cx="1625489" cy="15020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217702D-19DD-9D4F-4465-C8C33771B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7792" y="4159427"/>
            <a:ext cx="1118208" cy="112597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6900C4A4-04FC-8409-FCEC-77B4D1D872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9234" y="1979535"/>
            <a:ext cx="1327734" cy="127497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kolinspektionens logotyp">
            <a:extLst>
              <a:ext uri="{FF2B5EF4-FFF2-40B4-BE49-F238E27FC236}">
                <a16:creationId xmlns:a16="http://schemas.microsoft.com/office/drawing/2014/main" id="{15FC7367-A07A-793D-DD5C-6D870373EE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4513" y="3574258"/>
            <a:ext cx="21621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hef till Skolverkets inköps- och upphandlingsenhet - Upphandling24">
            <a:extLst>
              <a:ext uri="{FF2B5EF4-FFF2-40B4-BE49-F238E27FC236}">
                <a16:creationId xmlns:a16="http://schemas.microsoft.com/office/drawing/2014/main" id="{B2FBFB3D-2362-2D7C-B444-2375DF5359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8639" y="3336123"/>
            <a:ext cx="2149238" cy="107461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Skolmatsakademin - Måltid Sverige">
            <a:extLst>
              <a:ext uri="{FF2B5EF4-FFF2-40B4-BE49-F238E27FC236}">
                <a16:creationId xmlns:a16="http://schemas.microsoft.com/office/drawing/2014/main" id="{AC8DD16B-FA75-01B1-EEF8-79C7357C3C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3565" y="4576948"/>
            <a:ext cx="1424832" cy="14185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Stockholms universitet">
            <a:extLst>
              <a:ext uri="{FF2B5EF4-FFF2-40B4-BE49-F238E27FC236}">
                <a16:creationId xmlns:a16="http://schemas.microsoft.com/office/drawing/2014/main" id="{D0289EF0-A841-09EF-E808-58B83766F8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8585" y="4410742"/>
            <a:ext cx="2987557" cy="953316"/>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SPSM – Digitalidag">
            <a:extLst>
              <a:ext uri="{FF2B5EF4-FFF2-40B4-BE49-F238E27FC236}">
                <a16:creationId xmlns:a16="http://schemas.microsoft.com/office/drawing/2014/main" id="{D059221F-2D64-A89E-830B-3F6A79B052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7243" y="5510353"/>
            <a:ext cx="1850504" cy="1036282"/>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Utbildningsradion – Wikipedia">
            <a:extLst>
              <a:ext uri="{FF2B5EF4-FFF2-40B4-BE49-F238E27FC236}">
                <a16:creationId xmlns:a16="http://schemas.microsoft.com/office/drawing/2014/main" id="{4733987B-8465-5006-C0F6-FCDBA0BE68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67142" y="5544500"/>
            <a:ext cx="979651" cy="97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57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FF681B-DD2B-E8B9-AF59-BC9FE9E75E7C}"/>
              </a:ext>
            </a:extLst>
          </p:cNvPr>
          <p:cNvSpPr>
            <a:spLocks noGrp="1"/>
          </p:cNvSpPr>
          <p:nvPr>
            <p:ph type="ctrTitle"/>
          </p:nvPr>
        </p:nvSpPr>
        <p:spPr>
          <a:xfrm>
            <a:off x="859971" y="527776"/>
            <a:ext cx="10450286" cy="923337"/>
          </a:xfrm>
        </p:spPr>
        <p:txBody>
          <a:bodyPr>
            <a:normAutofit fontScale="90000"/>
          </a:bodyPr>
          <a:lstStyle/>
          <a:p>
            <a:r>
              <a:rPr lang="sv-SE" sz="4800" b="0" i="0" u="none" strike="noStrike" dirty="0">
                <a:solidFill>
                  <a:srgbClr val="000000"/>
                </a:solidFill>
                <a:effectLst/>
                <a:latin typeface="Arial" panose="020B0604020202020204" pitchFamily="34" charset="0"/>
              </a:rPr>
              <a:t>Skapa goda förutsättningar för måltiden....</a:t>
            </a:r>
            <a:endParaRPr lang="sv-SE" dirty="0"/>
          </a:p>
        </p:txBody>
      </p:sp>
      <p:sp>
        <p:nvSpPr>
          <p:cNvPr id="3" name="Underrubrik 2">
            <a:extLst>
              <a:ext uri="{FF2B5EF4-FFF2-40B4-BE49-F238E27FC236}">
                <a16:creationId xmlns:a16="http://schemas.microsoft.com/office/drawing/2014/main" id="{A0B1F7DB-72AC-18EA-273F-F4E16725A743}"/>
              </a:ext>
            </a:extLst>
          </p:cNvPr>
          <p:cNvSpPr>
            <a:spLocks noGrp="1"/>
          </p:cNvSpPr>
          <p:nvPr>
            <p:ph type="subTitle" idx="1"/>
          </p:nvPr>
        </p:nvSpPr>
        <p:spPr>
          <a:xfrm>
            <a:off x="930728" y="1562431"/>
            <a:ext cx="10613571" cy="4288640"/>
          </a:xfrm>
        </p:spPr>
        <p:txBody>
          <a:bodyPr/>
          <a:lstStyle/>
          <a:p>
            <a:r>
              <a:rPr lang="sv-SE" dirty="0"/>
              <a:t>Ofta möter jag kostpersonal som säger att det är svårt att nå skolan. Måltidspersonalen gör allt de kan för att möta skolan men vi når inte varandra. Alla, både måltidspersonalen och skolan, vill att eleverna ska lyckas. </a:t>
            </a:r>
          </a:p>
          <a:p>
            <a:endParaRPr lang="sv-SE" dirty="0"/>
          </a:p>
          <a:p>
            <a:r>
              <a:rPr lang="sv-SE" dirty="0"/>
              <a:t>Frågeställningen för många är…</a:t>
            </a:r>
          </a:p>
          <a:p>
            <a:r>
              <a:rPr lang="sv-SE" dirty="0"/>
              <a:t>Hur får vi med oss rektorn och skolan i frågorna om skollunchen? </a:t>
            </a:r>
          </a:p>
          <a:p>
            <a:r>
              <a:rPr lang="sv-SE" dirty="0"/>
              <a:t>Hur kan vi stötta rektorer som säger ”Det går inte”?</a:t>
            </a:r>
          </a:p>
          <a:p>
            <a:r>
              <a:rPr lang="sv-SE" dirty="0"/>
              <a:t>Är svaret integrerade måltider?</a:t>
            </a:r>
          </a:p>
        </p:txBody>
      </p:sp>
      <p:sp>
        <p:nvSpPr>
          <p:cNvPr id="4" name="Platshållare för sidfot 3">
            <a:extLst>
              <a:ext uri="{FF2B5EF4-FFF2-40B4-BE49-F238E27FC236}">
                <a16:creationId xmlns:a16="http://schemas.microsoft.com/office/drawing/2014/main" id="{C0618DA7-F303-51FB-BCAD-7064F37FD353}"/>
              </a:ext>
            </a:extLst>
          </p:cNvPr>
          <p:cNvSpPr>
            <a:spLocks noGrp="1"/>
          </p:cNvSpPr>
          <p:nvPr>
            <p:ph type="ftr" sz="quarter" idx="10"/>
          </p:nvPr>
        </p:nvSpPr>
        <p:spPr>
          <a:xfrm>
            <a:off x="9225739" y="6549887"/>
            <a:ext cx="2860244" cy="490675"/>
          </a:xfrm>
        </p:spPr>
        <p:txBody>
          <a:bodyPr/>
          <a:lstStyle/>
          <a:p>
            <a:r>
              <a:rPr lang="sv-SE" dirty="0"/>
              <a:t>Kostdagarna 2024-03-14</a:t>
            </a:r>
          </a:p>
          <a:p>
            <a:endParaRPr lang="sv-SE" dirty="0"/>
          </a:p>
        </p:txBody>
      </p:sp>
    </p:spTree>
    <p:extLst>
      <p:ext uri="{BB962C8B-B14F-4D97-AF65-F5344CB8AC3E}">
        <p14:creationId xmlns:p14="http://schemas.microsoft.com/office/powerpoint/2010/main" val="338262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1EFE63-C805-DB04-F635-331C63094BB2}"/>
              </a:ext>
            </a:extLst>
          </p:cNvPr>
          <p:cNvSpPr>
            <a:spLocks noGrp="1"/>
          </p:cNvSpPr>
          <p:nvPr>
            <p:ph type="ctrTitle"/>
          </p:nvPr>
        </p:nvSpPr>
        <p:spPr>
          <a:xfrm>
            <a:off x="697584" y="235546"/>
            <a:ext cx="6155703" cy="923337"/>
          </a:xfrm>
        </p:spPr>
        <p:txBody>
          <a:bodyPr>
            <a:normAutofit/>
          </a:bodyPr>
          <a:lstStyle/>
          <a:p>
            <a:r>
              <a:rPr lang="sv-SE" sz="4000" b="0" i="0" u="none" strike="noStrike" dirty="0">
                <a:solidFill>
                  <a:srgbClr val="000000"/>
                </a:solidFill>
                <a:effectLst/>
                <a:latin typeface="Arial" panose="020B0604020202020204" pitchFamily="34" charset="0"/>
              </a:rPr>
              <a:t>Pedagogiskt ledarskap</a:t>
            </a:r>
            <a:endParaRPr lang="sv-SE" sz="4000" dirty="0"/>
          </a:p>
        </p:txBody>
      </p:sp>
      <p:sp>
        <p:nvSpPr>
          <p:cNvPr id="3" name="Underrubrik 2">
            <a:extLst>
              <a:ext uri="{FF2B5EF4-FFF2-40B4-BE49-F238E27FC236}">
                <a16:creationId xmlns:a16="http://schemas.microsoft.com/office/drawing/2014/main" id="{5DD4766A-2B06-36C0-79EE-46CA977EC6FF}"/>
              </a:ext>
            </a:extLst>
          </p:cNvPr>
          <p:cNvSpPr>
            <a:spLocks noGrp="1"/>
          </p:cNvSpPr>
          <p:nvPr>
            <p:ph type="subTitle" idx="1"/>
          </p:nvPr>
        </p:nvSpPr>
        <p:spPr>
          <a:xfrm>
            <a:off x="697584" y="1562431"/>
            <a:ext cx="9943201" cy="4357602"/>
          </a:xfrm>
        </p:spPr>
        <p:txBody>
          <a:bodyPr/>
          <a:lstStyle/>
          <a:p>
            <a:pPr rtl="0">
              <a:spcBef>
                <a:spcPts val="0"/>
              </a:spcBef>
              <a:spcAft>
                <a:spcPts val="0"/>
              </a:spcAft>
            </a:pPr>
            <a:r>
              <a:rPr lang="sv-SE" sz="2400" b="0" i="0" u="none" strike="noStrike" dirty="0">
                <a:solidFill>
                  <a:srgbClr val="000000"/>
                </a:solidFill>
                <a:effectLst/>
                <a:latin typeface="Arial" panose="020B0604020202020204" pitchFamily="34" charset="0"/>
              </a:rPr>
              <a:t>Skolans uppdrag ska vila på </a:t>
            </a:r>
            <a:endParaRPr lang="sv-SE" sz="2400" b="0" dirty="0">
              <a:effectLst/>
            </a:endParaRPr>
          </a:p>
          <a:p>
            <a:pPr rtl="0">
              <a:spcBef>
                <a:spcPts val="0"/>
              </a:spcBef>
              <a:spcAft>
                <a:spcPts val="0"/>
              </a:spcAft>
            </a:pPr>
            <a:r>
              <a:rPr lang="sv-SE" sz="2400" b="0" i="0" u="none" strike="noStrike" dirty="0">
                <a:solidFill>
                  <a:srgbClr val="000000"/>
                </a:solidFill>
                <a:effectLst/>
                <a:latin typeface="Arial" panose="020B0604020202020204" pitchFamily="34" charset="0"/>
              </a:rPr>
              <a:t>forskning och beprövad erfarenhet.</a:t>
            </a:r>
            <a:endParaRPr lang="sv-SE" sz="2400" b="0" dirty="0">
              <a:effectLst/>
            </a:endParaRPr>
          </a:p>
          <a:p>
            <a:pPr rtl="0">
              <a:spcBef>
                <a:spcPts val="0"/>
              </a:spcBef>
              <a:spcAft>
                <a:spcPts val="0"/>
              </a:spcAft>
            </a:pPr>
            <a:br>
              <a:rPr lang="sv-SE" b="0" dirty="0">
                <a:effectLst/>
              </a:rPr>
            </a:br>
            <a:r>
              <a:rPr lang="sv-SE" sz="3200" b="0" i="0" u="none" strike="noStrike" dirty="0">
                <a:solidFill>
                  <a:srgbClr val="000000"/>
                </a:solidFill>
                <a:effectLst/>
                <a:latin typeface="Arial" panose="020B0604020202020204" pitchFamily="34" charset="0"/>
              </a:rPr>
              <a:t>Forskning visar att framgångsrika </a:t>
            </a:r>
            <a:endParaRPr lang="sv-SE" sz="3200" b="0" dirty="0">
              <a:effectLst/>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skolor tänker på hela elevens dag </a:t>
            </a:r>
            <a:endParaRPr lang="sv-SE" sz="3200" b="0" dirty="0">
              <a:effectLst/>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för att nå resultat. </a:t>
            </a:r>
            <a:endParaRPr lang="sv-SE" sz="3200" b="0" dirty="0">
              <a:effectLst/>
            </a:endParaRPr>
          </a:p>
          <a:p>
            <a:pPr rtl="0">
              <a:spcBef>
                <a:spcPts val="0"/>
              </a:spcBef>
              <a:spcAft>
                <a:spcPts val="0"/>
              </a:spcAft>
            </a:pPr>
            <a:br>
              <a:rPr lang="sv-SE" b="0" dirty="0">
                <a:effectLst/>
              </a:rPr>
            </a:br>
            <a:r>
              <a:rPr lang="sv-SE" sz="2400" b="0" i="0" u="none" strike="noStrike" dirty="0">
                <a:solidFill>
                  <a:srgbClr val="000000"/>
                </a:solidFill>
                <a:effectLst/>
                <a:latin typeface="Arial" panose="020B0604020202020204" pitchFamily="34" charset="0"/>
              </a:rPr>
              <a:t>John </a:t>
            </a:r>
            <a:r>
              <a:rPr lang="sv-SE" sz="2400" b="0" i="0" u="none" strike="noStrike" dirty="0" err="1">
                <a:solidFill>
                  <a:srgbClr val="000000"/>
                </a:solidFill>
                <a:effectLst/>
                <a:latin typeface="Arial" panose="020B0604020202020204" pitchFamily="34" charset="0"/>
              </a:rPr>
              <a:t>Hattie</a:t>
            </a:r>
            <a:r>
              <a:rPr lang="sv-SE" sz="2400" b="0" i="0" u="none" strike="noStrike" dirty="0">
                <a:solidFill>
                  <a:srgbClr val="000000"/>
                </a:solidFill>
                <a:effectLst/>
                <a:latin typeface="Arial" panose="020B0604020202020204" pitchFamily="34" charset="0"/>
              </a:rPr>
              <a:t> 2010</a:t>
            </a:r>
            <a:endParaRPr lang="sv-SE" sz="2400" b="0" dirty="0">
              <a:effectLst/>
            </a:endParaRPr>
          </a:p>
          <a:p>
            <a:pPr rtl="0">
              <a:spcBef>
                <a:spcPts val="0"/>
              </a:spcBef>
              <a:spcAft>
                <a:spcPts val="0"/>
              </a:spcAft>
            </a:pPr>
            <a:r>
              <a:rPr lang="sv-SE" sz="2400" b="0" i="1" u="none" strike="noStrike" dirty="0" err="1">
                <a:solidFill>
                  <a:srgbClr val="000000"/>
                </a:solidFill>
                <a:effectLst/>
                <a:latin typeface="Arial" panose="020B0604020202020204" pitchFamily="34" charset="0"/>
              </a:rPr>
              <a:t>Visible</a:t>
            </a:r>
            <a:r>
              <a:rPr lang="sv-SE" sz="2400" b="0" i="1" u="none" strike="noStrike" dirty="0">
                <a:solidFill>
                  <a:srgbClr val="000000"/>
                </a:solidFill>
                <a:effectLst/>
                <a:latin typeface="Arial" panose="020B0604020202020204" pitchFamily="34" charset="0"/>
              </a:rPr>
              <a:t> </a:t>
            </a:r>
            <a:r>
              <a:rPr lang="sv-SE" sz="2400" b="0" i="1" u="none" strike="noStrike" dirty="0" err="1">
                <a:solidFill>
                  <a:srgbClr val="000000"/>
                </a:solidFill>
                <a:effectLst/>
                <a:latin typeface="Arial" panose="020B0604020202020204" pitchFamily="34" charset="0"/>
              </a:rPr>
              <a:t>learning</a:t>
            </a:r>
            <a:r>
              <a:rPr lang="sv-SE" sz="2400" b="0" i="1" u="none" strike="noStrike" dirty="0">
                <a:solidFill>
                  <a:srgbClr val="000000"/>
                </a:solidFill>
                <a:effectLst/>
                <a:latin typeface="Arial" panose="020B0604020202020204" pitchFamily="34" charset="0"/>
              </a:rPr>
              <a:t>: </a:t>
            </a:r>
            <a:r>
              <a:rPr lang="sv-SE" sz="2400" b="0" i="0" u="none" strike="noStrike" dirty="0">
                <a:solidFill>
                  <a:srgbClr val="000000"/>
                </a:solidFill>
                <a:effectLst/>
                <a:latin typeface="Arial" panose="020B0604020202020204" pitchFamily="34" charset="0"/>
              </a:rPr>
              <a:t>52 000 studier av </a:t>
            </a:r>
            <a:endParaRPr lang="sv-SE" sz="2400" b="0" dirty="0">
              <a:effectLst/>
            </a:endParaRPr>
          </a:p>
          <a:p>
            <a:r>
              <a:rPr lang="sv-SE" sz="2400" b="0" i="0" u="none" strike="noStrike" dirty="0">
                <a:solidFill>
                  <a:srgbClr val="000000"/>
                </a:solidFill>
                <a:effectLst/>
                <a:latin typeface="Arial" panose="020B0604020202020204" pitchFamily="34" charset="0"/>
              </a:rPr>
              <a:t>ungefär 83 miljoner elever. </a:t>
            </a:r>
            <a:endParaRPr lang="sv-SE" sz="2400" dirty="0"/>
          </a:p>
        </p:txBody>
      </p:sp>
      <p:sp>
        <p:nvSpPr>
          <p:cNvPr id="4" name="Platshållare för sidfot 3">
            <a:extLst>
              <a:ext uri="{FF2B5EF4-FFF2-40B4-BE49-F238E27FC236}">
                <a16:creationId xmlns:a16="http://schemas.microsoft.com/office/drawing/2014/main" id="{0E214A85-463A-1E1C-72BD-4A47D06268A2}"/>
              </a:ext>
            </a:extLst>
          </p:cNvPr>
          <p:cNvSpPr>
            <a:spLocks noGrp="1"/>
          </p:cNvSpPr>
          <p:nvPr>
            <p:ph type="ftr" sz="quarter" idx="10"/>
          </p:nvPr>
        </p:nvSpPr>
        <p:spPr>
          <a:xfrm>
            <a:off x="9285102" y="6462432"/>
            <a:ext cx="2906898" cy="355352"/>
          </a:xfrm>
        </p:spPr>
        <p:txBody>
          <a:bodyPr/>
          <a:lstStyle/>
          <a:p>
            <a:r>
              <a:rPr lang="sv-SE" dirty="0"/>
              <a:t>Kostdagarna 2024-03-14</a:t>
            </a:r>
          </a:p>
        </p:txBody>
      </p:sp>
      <p:pic>
        <p:nvPicPr>
          <p:cNvPr id="3074" name="Picture 2">
            <a:extLst>
              <a:ext uri="{FF2B5EF4-FFF2-40B4-BE49-F238E27FC236}">
                <a16:creationId xmlns:a16="http://schemas.microsoft.com/office/drawing/2014/main" id="{C53A3202-66A9-F3F1-44C0-EFB560848F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9591" y="1423579"/>
            <a:ext cx="3089131" cy="463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77A95B-063D-67AB-7007-AAEE1D64AEF8}"/>
              </a:ext>
            </a:extLst>
          </p:cNvPr>
          <p:cNvSpPr>
            <a:spLocks noGrp="1"/>
          </p:cNvSpPr>
          <p:nvPr>
            <p:ph type="title"/>
          </p:nvPr>
        </p:nvSpPr>
        <p:spPr>
          <a:xfrm>
            <a:off x="1303115" y="509817"/>
            <a:ext cx="9699037" cy="980165"/>
          </a:xfrm>
        </p:spPr>
        <p:txBody>
          <a:bodyPr>
            <a:normAutofit fontScale="90000"/>
          </a:bodyPr>
          <a:lstStyle/>
          <a:p>
            <a:r>
              <a:rPr lang="sv-SE" sz="4000" b="0" i="0" u="none" strike="noStrike" dirty="0">
                <a:solidFill>
                  <a:srgbClr val="000000"/>
                </a:solidFill>
                <a:effectLst/>
                <a:latin typeface="Arial" panose="020B0604020202020204" pitchFamily="34" charset="0"/>
              </a:rPr>
              <a:t>Måltidens betydelse</a:t>
            </a:r>
            <a:br>
              <a:rPr lang="sv-SE" sz="3200" dirty="0"/>
            </a:br>
            <a:endParaRPr lang="sv-SE" sz="3200" dirty="0"/>
          </a:p>
        </p:txBody>
      </p:sp>
      <p:sp>
        <p:nvSpPr>
          <p:cNvPr id="3" name="Platshållare för sidfot 2">
            <a:extLst>
              <a:ext uri="{FF2B5EF4-FFF2-40B4-BE49-F238E27FC236}">
                <a16:creationId xmlns:a16="http://schemas.microsoft.com/office/drawing/2014/main" id="{CF7A1A98-01BB-583B-B84B-76DD258F7C66}"/>
              </a:ext>
            </a:extLst>
          </p:cNvPr>
          <p:cNvSpPr>
            <a:spLocks noGrp="1"/>
          </p:cNvSpPr>
          <p:nvPr>
            <p:ph type="ftr" sz="quarter" idx="10"/>
          </p:nvPr>
        </p:nvSpPr>
        <p:spPr>
          <a:xfrm>
            <a:off x="9351090" y="6483795"/>
            <a:ext cx="2840910" cy="374205"/>
          </a:xfrm>
        </p:spPr>
        <p:txBody>
          <a:bodyPr/>
          <a:lstStyle/>
          <a:p>
            <a:r>
              <a:rPr lang="sv-SE" dirty="0"/>
              <a:t>Kostdagarna 2024-03-14</a:t>
            </a:r>
          </a:p>
        </p:txBody>
      </p:sp>
      <p:sp>
        <p:nvSpPr>
          <p:cNvPr id="8" name="textruta 7">
            <a:extLst>
              <a:ext uri="{FF2B5EF4-FFF2-40B4-BE49-F238E27FC236}">
                <a16:creationId xmlns:a16="http://schemas.microsoft.com/office/drawing/2014/main" id="{D0AD82AF-97BC-6BF2-79AB-DF093A8EF7BA}"/>
              </a:ext>
            </a:extLst>
          </p:cNvPr>
          <p:cNvSpPr txBox="1"/>
          <p:nvPr/>
        </p:nvSpPr>
        <p:spPr>
          <a:xfrm>
            <a:off x="1286921" y="1413553"/>
            <a:ext cx="9333462" cy="3108543"/>
          </a:xfrm>
          <a:prstGeom prst="rect">
            <a:avLst/>
          </a:prstGeom>
          <a:noFill/>
        </p:spPr>
        <p:txBody>
          <a:bodyPr wrap="square">
            <a:spAutoFit/>
          </a:bodyPr>
          <a:lstStyle/>
          <a:p>
            <a:pPr rtl="0">
              <a:spcBef>
                <a:spcPts val="0"/>
              </a:spcBef>
              <a:spcAft>
                <a:spcPts val="0"/>
              </a:spcAft>
            </a:pPr>
            <a:r>
              <a:rPr lang="sv-SE" sz="3200" b="0" i="0" u="none" strike="noStrike" dirty="0">
                <a:solidFill>
                  <a:srgbClr val="000000"/>
                </a:solidFill>
                <a:effectLst/>
                <a:latin typeface="Arial" panose="020B0604020202020204" pitchFamily="34" charset="0"/>
              </a:rPr>
              <a:t>För att vi i skolan ska lyckas med vårt uppdrag behöver vi se över hela elevens situation. Där är skolmåltiden en viktig del. </a:t>
            </a:r>
          </a:p>
          <a:p>
            <a:pPr rtl="0">
              <a:spcBef>
                <a:spcPts val="0"/>
              </a:spcBef>
              <a:spcAft>
                <a:spcPts val="0"/>
              </a:spcAft>
            </a:pPr>
            <a:endParaRPr lang="sv-SE" sz="3200" dirty="0">
              <a:solidFill>
                <a:srgbClr val="000000"/>
              </a:solidFill>
              <a:latin typeface="Arial" panose="020B0604020202020204" pitchFamily="34" charset="0"/>
            </a:endParaRPr>
          </a:p>
          <a:p>
            <a:pPr rtl="0">
              <a:spcBef>
                <a:spcPts val="0"/>
              </a:spcBef>
              <a:spcAft>
                <a:spcPts val="0"/>
              </a:spcAft>
            </a:pPr>
            <a:endParaRPr lang="sv-SE" sz="3200" b="0" dirty="0">
              <a:effectLst/>
            </a:endParaRPr>
          </a:p>
          <a:p>
            <a:br>
              <a:rPr lang="sv-SE" b="0" dirty="0">
                <a:effectLst/>
              </a:rPr>
            </a:br>
            <a:endParaRPr lang="sv-SE" dirty="0"/>
          </a:p>
        </p:txBody>
      </p:sp>
      <p:pic>
        <p:nvPicPr>
          <p:cNvPr id="5122" name="Picture 2">
            <a:extLst>
              <a:ext uri="{FF2B5EF4-FFF2-40B4-BE49-F238E27FC236}">
                <a16:creationId xmlns:a16="http://schemas.microsoft.com/office/drawing/2014/main" id="{9EEDA4E5-F8AA-EFE4-B117-AA7AD7ADB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855" y="3429000"/>
            <a:ext cx="5207419" cy="291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73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744F4B-1797-740A-3050-22360D0BA990}"/>
              </a:ext>
            </a:extLst>
          </p:cNvPr>
          <p:cNvSpPr>
            <a:spLocks noGrp="1"/>
          </p:cNvSpPr>
          <p:nvPr>
            <p:ph type="ctrTitle"/>
          </p:nvPr>
        </p:nvSpPr>
        <p:spPr>
          <a:xfrm>
            <a:off x="1412905" y="166994"/>
            <a:ext cx="9144000" cy="923337"/>
          </a:xfrm>
        </p:spPr>
        <p:txBody>
          <a:bodyPr>
            <a:normAutofit/>
          </a:bodyPr>
          <a:lstStyle/>
          <a:p>
            <a:r>
              <a:rPr lang="sv-SE" sz="4000" b="0" i="0" u="none" strike="noStrike" dirty="0">
                <a:solidFill>
                  <a:srgbClr val="000000"/>
                </a:solidFill>
                <a:effectLst/>
                <a:latin typeface="Arial" panose="020B0604020202020204" pitchFamily="34" charset="0"/>
              </a:rPr>
              <a:t>Skolmåltiden ur ett historiskt perspektiv</a:t>
            </a:r>
            <a:endParaRPr lang="sv-SE" sz="4000" dirty="0"/>
          </a:p>
        </p:txBody>
      </p:sp>
      <p:sp>
        <p:nvSpPr>
          <p:cNvPr id="3" name="Underrubrik 2">
            <a:extLst>
              <a:ext uri="{FF2B5EF4-FFF2-40B4-BE49-F238E27FC236}">
                <a16:creationId xmlns:a16="http://schemas.microsoft.com/office/drawing/2014/main" id="{BC147E14-5F34-499F-942E-C662C85A80FA}"/>
              </a:ext>
            </a:extLst>
          </p:cNvPr>
          <p:cNvSpPr>
            <a:spLocks noGrp="1"/>
          </p:cNvSpPr>
          <p:nvPr>
            <p:ph type="subTitle" idx="1"/>
          </p:nvPr>
        </p:nvSpPr>
        <p:spPr>
          <a:xfrm>
            <a:off x="801278" y="1263192"/>
            <a:ext cx="10935093" cy="4873657"/>
          </a:xfrm>
        </p:spPr>
        <p:txBody>
          <a:bodyPr/>
          <a:lstStyle/>
          <a:p>
            <a:r>
              <a:rPr lang="sv-SE" dirty="0"/>
              <a:t>Hur tänkte man när skollunchen infördes? </a:t>
            </a:r>
          </a:p>
          <a:p>
            <a:r>
              <a:rPr lang="sv-SE" dirty="0"/>
              <a:t>1842 blev skolan obligatorisk</a:t>
            </a:r>
          </a:p>
          <a:p>
            <a:r>
              <a:rPr lang="sv-SE" sz="2400" b="0" i="0" u="none" strike="noStrike" dirty="0">
                <a:solidFill>
                  <a:srgbClr val="000000"/>
                </a:solidFill>
                <a:effectLst/>
                <a:latin typeface="Arial" panose="020B0604020202020204" pitchFamily="34" charset="0"/>
              </a:rPr>
              <a:t>För att alla barn skulle lära sig så mycket som möjligt</a:t>
            </a:r>
            <a:r>
              <a:rPr lang="sv-SE" sz="2400" b="0" i="0" u="none" strike="noStrike" dirty="0">
                <a:solidFill>
                  <a:srgbClr val="222222"/>
                </a:solidFill>
                <a:effectLst/>
                <a:latin typeface="Arial" panose="020B0604020202020204" pitchFamily="34" charset="0"/>
              </a:rPr>
              <a:t> fick fattiga barn en måltid i skolan, gröt och mjölk. Ca 10% av barnen fick mat. Övriga tog med sig.</a:t>
            </a:r>
          </a:p>
          <a:p>
            <a:endParaRPr lang="sv-SE" sz="1000" b="0" i="0" u="none" strike="noStrike" dirty="0">
              <a:solidFill>
                <a:srgbClr val="222222"/>
              </a:solidFill>
              <a:effectLst/>
              <a:latin typeface="Arial" panose="020B0604020202020204" pitchFamily="34" charset="0"/>
            </a:endParaRPr>
          </a:p>
          <a:p>
            <a:r>
              <a:rPr lang="sv-SE" sz="2400" b="0" i="0" u="none" strike="noStrike" dirty="0">
                <a:solidFill>
                  <a:srgbClr val="222222"/>
                </a:solidFill>
                <a:effectLst/>
                <a:latin typeface="Arial" panose="020B0604020202020204" pitchFamily="34" charset="0"/>
              </a:rPr>
              <a:t>Det ska dröja till </a:t>
            </a:r>
            <a:r>
              <a:rPr lang="sv-SE" sz="2400" dirty="0">
                <a:solidFill>
                  <a:srgbClr val="222222"/>
                </a:solidFill>
              </a:rPr>
              <a:t>1945 </a:t>
            </a:r>
            <a:r>
              <a:rPr lang="sv-SE" sz="2400" b="0" i="0" u="none" strike="noStrike" dirty="0">
                <a:solidFill>
                  <a:srgbClr val="222222"/>
                </a:solidFill>
                <a:effectLst/>
                <a:latin typeface="Arial" panose="020B0604020202020204" pitchFamily="34" charset="0"/>
              </a:rPr>
              <a:t>innan alla barn </a:t>
            </a:r>
            <a:r>
              <a:rPr lang="sv-SE" sz="2400" dirty="0">
                <a:solidFill>
                  <a:srgbClr val="222222"/>
                </a:solidFill>
              </a:rPr>
              <a:t>får </a:t>
            </a:r>
            <a:r>
              <a:rPr lang="sv-SE" sz="2400" b="0" i="0" u="none" strike="noStrike" dirty="0">
                <a:solidFill>
                  <a:srgbClr val="222222"/>
                </a:solidFill>
                <a:effectLst/>
                <a:latin typeface="Arial" panose="020B0604020202020204" pitchFamily="34" charset="0"/>
              </a:rPr>
              <a:t>lagad mat </a:t>
            </a:r>
            <a:r>
              <a:rPr lang="sv-SE" sz="2400" dirty="0">
                <a:solidFill>
                  <a:srgbClr val="222222"/>
                </a:solidFill>
              </a:rPr>
              <a:t>i </a:t>
            </a:r>
            <a:r>
              <a:rPr lang="sv-SE" sz="2400" b="0" i="0" u="none" strike="noStrike" dirty="0">
                <a:solidFill>
                  <a:srgbClr val="222222"/>
                </a:solidFill>
                <a:effectLst/>
                <a:latin typeface="Arial" panose="020B0604020202020204" pitchFamily="34" charset="0"/>
              </a:rPr>
              <a:t>skolan. </a:t>
            </a:r>
            <a:r>
              <a:rPr lang="sv-SE" sz="2400" dirty="0">
                <a:solidFill>
                  <a:srgbClr val="222222"/>
                </a:solidFill>
              </a:rPr>
              <a:t>Då ger staten </a:t>
            </a:r>
            <a:r>
              <a:rPr lang="sv-SE" sz="2400" b="0" i="0" u="none" strike="noStrike" dirty="0">
                <a:solidFill>
                  <a:srgbClr val="222222"/>
                </a:solidFill>
                <a:effectLst/>
                <a:latin typeface="Arial" panose="020B0604020202020204" pitchFamily="34" charset="0"/>
              </a:rPr>
              <a:t>ett ekonomiskt </a:t>
            </a:r>
            <a:r>
              <a:rPr lang="sv-SE" sz="2400" dirty="0">
                <a:solidFill>
                  <a:srgbClr val="222222"/>
                </a:solidFill>
              </a:rPr>
              <a:t>st</a:t>
            </a:r>
            <a:r>
              <a:rPr lang="sv-SE" sz="2400" b="0" i="0" u="none" strike="noStrike" dirty="0">
                <a:solidFill>
                  <a:srgbClr val="222222"/>
                </a:solidFill>
                <a:effectLst/>
                <a:latin typeface="Arial" panose="020B0604020202020204" pitchFamily="34" charset="0"/>
              </a:rPr>
              <a:t>öd med specifika krav på näringsinnehåll. </a:t>
            </a:r>
          </a:p>
          <a:p>
            <a:endParaRPr lang="sv-SE" sz="1000" b="0" i="0" u="none" strike="noStrike" dirty="0">
              <a:solidFill>
                <a:srgbClr val="222222"/>
              </a:solidFill>
              <a:effectLst/>
              <a:latin typeface="Arial" panose="020B0604020202020204" pitchFamily="34" charset="0"/>
            </a:endParaRPr>
          </a:p>
          <a:p>
            <a:r>
              <a:rPr lang="sv-SE" sz="2400" b="0" i="0" u="none" strike="noStrike" dirty="0">
                <a:solidFill>
                  <a:srgbClr val="222222"/>
                </a:solidFill>
                <a:effectLst/>
                <a:latin typeface="Arial" panose="020B0604020202020204" pitchFamily="34" charset="0"/>
              </a:rPr>
              <a:t>I slutet av 1960-talet upphörde de statliga bidragen och verksamheten övergick i kommunal regi. Nu fanns det ett helhetstänk som innefattade krav på hygien, goda matvanor och bordsskick samt upplevelse av trivsel i samband med måltiden. </a:t>
            </a:r>
          </a:p>
          <a:p>
            <a:r>
              <a:rPr lang="sv-SE" sz="2400" dirty="0">
                <a:solidFill>
                  <a:srgbClr val="222222"/>
                </a:solidFill>
              </a:rPr>
              <a:t>		</a:t>
            </a:r>
            <a:r>
              <a:rPr lang="sv-SE" sz="1800" dirty="0">
                <a:solidFill>
                  <a:srgbClr val="222222"/>
                </a:solidFill>
              </a:rPr>
              <a:t>					                     Källa: Skolmat Sverige</a:t>
            </a:r>
            <a:endParaRPr lang="sv-SE" sz="1800" b="0" i="0" u="none" strike="noStrike" dirty="0">
              <a:solidFill>
                <a:srgbClr val="222222"/>
              </a:solidFill>
              <a:effectLst/>
              <a:latin typeface="Arial" panose="020B0604020202020204" pitchFamily="34" charset="0"/>
            </a:endParaRPr>
          </a:p>
          <a:p>
            <a:endParaRPr lang="sv-SE" sz="2400" b="0" i="0" u="none" strike="noStrike" dirty="0">
              <a:solidFill>
                <a:srgbClr val="222222"/>
              </a:solidFill>
              <a:effectLst/>
              <a:latin typeface="Arial" panose="020B0604020202020204" pitchFamily="34" charset="0"/>
            </a:endParaRPr>
          </a:p>
          <a:p>
            <a:endParaRPr lang="sv-SE" sz="2400" b="0" i="0" u="none" strike="noStrike" dirty="0">
              <a:solidFill>
                <a:srgbClr val="222222"/>
              </a:solidFill>
              <a:effectLst/>
              <a:latin typeface="Arial" panose="020B0604020202020204" pitchFamily="34" charset="0"/>
            </a:endParaRPr>
          </a:p>
          <a:p>
            <a:endParaRPr lang="sv-SE" sz="2400" dirty="0">
              <a:solidFill>
                <a:srgbClr val="222222"/>
              </a:solidFill>
            </a:endParaRPr>
          </a:p>
          <a:p>
            <a:endParaRPr lang="sv-SE" sz="2400" dirty="0"/>
          </a:p>
        </p:txBody>
      </p:sp>
      <p:sp>
        <p:nvSpPr>
          <p:cNvPr id="4" name="Platshållare för sidfot 3">
            <a:extLst>
              <a:ext uri="{FF2B5EF4-FFF2-40B4-BE49-F238E27FC236}">
                <a16:creationId xmlns:a16="http://schemas.microsoft.com/office/drawing/2014/main" id="{A2A9F383-0543-364B-8712-ADFE0873D410}"/>
              </a:ext>
            </a:extLst>
          </p:cNvPr>
          <p:cNvSpPr>
            <a:spLocks noGrp="1"/>
          </p:cNvSpPr>
          <p:nvPr>
            <p:ph type="ftr" sz="quarter" idx="10"/>
          </p:nvPr>
        </p:nvSpPr>
        <p:spPr>
          <a:xfrm>
            <a:off x="9263988" y="6512075"/>
            <a:ext cx="2784350" cy="345925"/>
          </a:xfrm>
        </p:spPr>
        <p:txBody>
          <a:bodyPr/>
          <a:lstStyle/>
          <a:p>
            <a:r>
              <a:rPr lang="sv-SE" dirty="0"/>
              <a:t>Kostdagarna 2024-03-14</a:t>
            </a:r>
          </a:p>
        </p:txBody>
      </p:sp>
    </p:spTree>
    <p:extLst>
      <p:ext uri="{BB962C8B-B14F-4D97-AF65-F5344CB8AC3E}">
        <p14:creationId xmlns:p14="http://schemas.microsoft.com/office/powerpoint/2010/main" val="68301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F4D0D1-D290-2E62-7440-D53E7453EB78}"/>
              </a:ext>
            </a:extLst>
          </p:cNvPr>
          <p:cNvSpPr>
            <a:spLocks noGrp="1"/>
          </p:cNvSpPr>
          <p:nvPr>
            <p:ph type="ctrTitle"/>
          </p:nvPr>
        </p:nvSpPr>
        <p:spPr>
          <a:xfrm>
            <a:off x="1524000" y="212182"/>
            <a:ext cx="9144000" cy="923337"/>
          </a:xfrm>
        </p:spPr>
        <p:txBody>
          <a:bodyPr>
            <a:normAutofit/>
          </a:bodyPr>
          <a:lstStyle/>
          <a:p>
            <a:pPr rtl="0">
              <a:spcBef>
                <a:spcPts val="0"/>
              </a:spcBef>
              <a:spcAft>
                <a:spcPts val="0"/>
              </a:spcAft>
            </a:pPr>
            <a:r>
              <a:rPr lang="sv-SE" sz="4000" b="0" i="0" u="none" strike="noStrike" dirty="0">
                <a:solidFill>
                  <a:srgbClr val="000000"/>
                </a:solidFill>
                <a:effectLst/>
                <a:latin typeface="Arial" panose="020B0604020202020204" pitchFamily="34" charset="0"/>
              </a:rPr>
              <a:t>Måltidens betydelse idag</a:t>
            </a:r>
            <a:endParaRPr lang="sv-SE" sz="4000" i="0" u="none" strike="noStrike" dirty="0">
              <a:solidFill>
                <a:srgbClr val="000000"/>
              </a:solidFill>
              <a:effectLst/>
              <a:latin typeface="Arial" panose="020B0604020202020204" pitchFamily="34" charset="0"/>
            </a:endParaRPr>
          </a:p>
        </p:txBody>
      </p:sp>
      <p:sp>
        <p:nvSpPr>
          <p:cNvPr id="3" name="Underrubrik 2">
            <a:extLst>
              <a:ext uri="{FF2B5EF4-FFF2-40B4-BE49-F238E27FC236}">
                <a16:creationId xmlns:a16="http://schemas.microsoft.com/office/drawing/2014/main" id="{56F09B4A-F761-3A84-6106-E8DA22DA6356}"/>
              </a:ext>
            </a:extLst>
          </p:cNvPr>
          <p:cNvSpPr>
            <a:spLocks noGrp="1"/>
          </p:cNvSpPr>
          <p:nvPr>
            <p:ph type="subTitle" idx="1"/>
          </p:nvPr>
        </p:nvSpPr>
        <p:spPr>
          <a:xfrm>
            <a:off x="1554307" y="1234912"/>
            <a:ext cx="9220530" cy="4157220"/>
          </a:xfrm>
        </p:spPr>
        <p:txBody>
          <a:bodyPr/>
          <a:lstStyle/>
          <a:p>
            <a:pPr rtl="0">
              <a:spcBef>
                <a:spcPts val="0"/>
              </a:spcBef>
              <a:spcAft>
                <a:spcPts val="0"/>
              </a:spcAft>
            </a:pPr>
            <a:endParaRPr lang="sv-SE" b="1" i="0" u="none" strike="noStrike" dirty="0">
              <a:solidFill>
                <a:srgbClr val="000000"/>
              </a:solidFill>
              <a:effectLst/>
              <a:latin typeface="Arial" panose="020B0604020202020204" pitchFamily="34" charset="0"/>
            </a:endParaRPr>
          </a:p>
          <a:p>
            <a:pPr rtl="0">
              <a:spcBef>
                <a:spcPts val="0"/>
              </a:spcBef>
              <a:spcAft>
                <a:spcPts val="0"/>
              </a:spcAft>
            </a:pPr>
            <a:r>
              <a:rPr lang="sv-SE" b="1" i="0" u="none" strike="noStrike" dirty="0">
                <a:solidFill>
                  <a:srgbClr val="000000"/>
                </a:solidFill>
                <a:effectLst/>
                <a:latin typeface="Arial" panose="020B0604020202020204" pitchFamily="34" charset="0"/>
              </a:rPr>
              <a:t>Tillbaka till frågan: </a:t>
            </a:r>
            <a:endParaRPr lang="sv-SE" b="0" dirty="0">
              <a:effectLst/>
            </a:endParaRPr>
          </a:p>
          <a:p>
            <a:pPr rtl="0">
              <a:spcBef>
                <a:spcPts val="0"/>
              </a:spcBef>
              <a:spcAft>
                <a:spcPts val="0"/>
              </a:spcAft>
            </a:pPr>
            <a:r>
              <a:rPr lang="sv-SE" b="1" i="0" u="none" strike="noStrike" dirty="0">
                <a:solidFill>
                  <a:srgbClr val="000000"/>
                </a:solidFill>
                <a:effectLst/>
                <a:latin typeface="Arial" panose="020B0604020202020204" pitchFamily="34" charset="0"/>
              </a:rPr>
              <a:t>Ur ett pedagogiskt perspektiv				</a:t>
            </a:r>
            <a:endParaRPr lang="sv-SE" b="0" dirty="0">
              <a:effectLst/>
            </a:endParaRPr>
          </a:p>
          <a:p>
            <a:pPr rtl="0">
              <a:spcBef>
                <a:spcPts val="0"/>
              </a:spcBef>
              <a:spcAft>
                <a:spcPts val="0"/>
              </a:spcAft>
            </a:pPr>
            <a:r>
              <a:rPr lang="sv-SE" b="0" i="0" u="none" strike="noStrike" dirty="0">
                <a:solidFill>
                  <a:srgbClr val="000000"/>
                </a:solidFill>
                <a:effectLst/>
                <a:latin typeface="Arial" panose="020B0604020202020204" pitchFamily="34" charset="0"/>
              </a:rPr>
              <a:t>Kan det vara skollunchen som gör skillnad? </a:t>
            </a:r>
            <a:endParaRPr lang="sv-SE" b="0" dirty="0">
              <a:effectLst/>
            </a:endParaRPr>
          </a:p>
          <a:p>
            <a:pPr rtl="0">
              <a:spcBef>
                <a:spcPts val="0"/>
              </a:spcBef>
              <a:spcAft>
                <a:spcPts val="0"/>
              </a:spcAft>
            </a:pPr>
            <a:r>
              <a:rPr lang="sv-SE" b="0" i="0" u="none" strike="noStrike" dirty="0">
                <a:solidFill>
                  <a:srgbClr val="000000"/>
                </a:solidFill>
                <a:effectLst/>
                <a:latin typeface="Arial" panose="020B0604020202020204" pitchFamily="34" charset="0"/>
              </a:rPr>
              <a:t>Kan skollunchen bidra till att barn/elever klarar skolan?</a:t>
            </a:r>
            <a:endParaRPr lang="sv-SE" b="0" dirty="0">
              <a:effectLst/>
            </a:endParaRPr>
          </a:p>
          <a:p>
            <a:pPr rtl="0">
              <a:spcBef>
                <a:spcPts val="0"/>
              </a:spcBef>
              <a:spcAft>
                <a:spcPts val="0"/>
              </a:spcAft>
            </a:pPr>
            <a:br>
              <a:rPr lang="sv-SE" b="0" dirty="0">
                <a:effectLst/>
              </a:rPr>
            </a:br>
            <a:r>
              <a:rPr lang="sv-SE" b="1" i="0" u="none" strike="noStrike" dirty="0">
                <a:solidFill>
                  <a:srgbClr val="000000"/>
                </a:solidFill>
                <a:effectLst/>
                <a:latin typeface="Arial" panose="020B0604020202020204" pitchFamily="34" charset="0"/>
              </a:rPr>
              <a:t>Så här tänkte vi: Vi hade bara ett fokus</a:t>
            </a:r>
            <a:endParaRPr lang="sv-SE" b="0" dirty="0">
              <a:effectLst/>
            </a:endParaRPr>
          </a:p>
          <a:p>
            <a:pPr rtl="0">
              <a:spcBef>
                <a:spcPts val="0"/>
              </a:spcBef>
              <a:spcAft>
                <a:spcPts val="0"/>
              </a:spcAft>
            </a:pPr>
            <a:r>
              <a:rPr lang="sv-SE" b="0" i="0" u="none" strike="noStrike" dirty="0">
                <a:solidFill>
                  <a:srgbClr val="000000"/>
                </a:solidFill>
                <a:effectLst/>
                <a:latin typeface="Arial" panose="020B0604020202020204" pitchFamily="34" charset="0"/>
              </a:rPr>
              <a:t>Hur får vi alla barn att äta och hur skapar vi matro? </a:t>
            </a:r>
            <a:endParaRPr lang="sv-SE" b="0" dirty="0">
              <a:effectLst/>
            </a:endParaRPr>
          </a:p>
          <a:p>
            <a:pPr rtl="0">
              <a:spcBef>
                <a:spcPts val="0"/>
              </a:spcBef>
              <a:spcAft>
                <a:spcPts val="0"/>
              </a:spcAft>
            </a:pPr>
            <a:r>
              <a:rPr lang="sv-SE" b="0" i="0" u="none" strike="noStrike" dirty="0">
                <a:solidFill>
                  <a:srgbClr val="000000"/>
                </a:solidFill>
                <a:effectLst/>
                <a:latin typeface="Arial" panose="020B0604020202020204" pitchFamily="34" charset="0"/>
              </a:rPr>
              <a:t>Om alla elever äter, hur påverkar det </a:t>
            </a:r>
            <a:r>
              <a:rPr lang="sv-SE" b="0" i="0" u="none" strike="noStrike" dirty="0" err="1">
                <a:solidFill>
                  <a:srgbClr val="000000"/>
                </a:solidFill>
                <a:effectLst/>
                <a:latin typeface="Arial" panose="020B0604020202020204" pitchFamily="34" charset="0"/>
              </a:rPr>
              <a:t>studieron</a:t>
            </a:r>
            <a:r>
              <a:rPr lang="sv-SE" b="0" i="0" u="none" strike="noStrike" dirty="0">
                <a:solidFill>
                  <a:srgbClr val="000000"/>
                </a:solidFill>
                <a:effectLst/>
                <a:latin typeface="Arial" panose="020B0604020202020204" pitchFamily="34" charset="0"/>
              </a:rPr>
              <a:t> och resultaten?</a:t>
            </a:r>
            <a:endParaRPr lang="sv-SE" b="0" dirty="0">
              <a:effectLst/>
            </a:endParaRPr>
          </a:p>
          <a:p>
            <a:br>
              <a:rPr lang="sv-SE" dirty="0"/>
            </a:br>
            <a:endParaRPr lang="sv-SE" dirty="0"/>
          </a:p>
        </p:txBody>
      </p:sp>
      <p:sp>
        <p:nvSpPr>
          <p:cNvPr id="4" name="Platshållare för sidfot 3">
            <a:extLst>
              <a:ext uri="{FF2B5EF4-FFF2-40B4-BE49-F238E27FC236}">
                <a16:creationId xmlns:a16="http://schemas.microsoft.com/office/drawing/2014/main" id="{8DDD067D-AFEF-9718-BE50-527168A89DAF}"/>
              </a:ext>
            </a:extLst>
          </p:cNvPr>
          <p:cNvSpPr>
            <a:spLocks noGrp="1"/>
          </p:cNvSpPr>
          <p:nvPr>
            <p:ph type="ftr" sz="quarter" idx="10"/>
          </p:nvPr>
        </p:nvSpPr>
        <p:spPr>
          <a:xfrm>
            <a:off x="9275825" y="6516458"/>
            <a:ext cx="2784350" cy="345925"/>
          </a:xfrm>
        </p:spPr>
        <p:txBody>
          <a:bodyPr/>
          <a:lstStyle/>
          <a:p>
            <a:r>
              <a:rPr lang="sv-SE" dirty="0"/>
              <a:t>Kostdagarna 2024-03-14</a:t>
            </a:r>
          </a:p>
        </p:txBody>
      </p:sp>
      <p:sp>
        <p:nvSpPr>
          <p:cNvPr id="6" name="textruta 5">
            <a:extLst>
              <a:ext uri="{FF2B5EF4-FFF2-40B4-BE49-F238E27FC236}">
                <a16:creationId xmlns:a16="http://schemas.microsoft.com/office/drawing/2014/main" id="{0235CC59-67A5-9742-1B6A-439503251B15}"/>
              </a:ext>
            </a:extLst>
          </p:cNvPr>
          <p:cNvSpPr txBox="1"/>
          <p:nvPr/>
        </p:nvSpPr>
        <p:spPr>
          <a:xfrm>
            <a:off x="7358328" y="2082297"/>
            <a:ext cx="2073897" cy="369332"/>
          </a:xfrm>
          <a:prstGeom prst="rect">
            <a:avLst/>
          </a:prstGeom>
          <a:noFill/>
        </p:spPr>
        <p:txBody>
          <a:bodyPr wrap="square" rtlCol="0">
            <a:spAutoFit/>
          </a:bodyPr>
          <a:lstStyle/>
          <a:p>
            <a:pPr rtl="0">
              <a:spcBef>
                <a:spcPts val="0"/>
              </a:spcBef>
              <a:spcAft>
                <a:spcPts val="0"/>
              </a:spcAft>
            </a:pPr>
            <a:endParaRPr lang="sv-SE" sz="1800" b="1"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5271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F25CDD-AF02-96D5-FEF5-427270DA6F49}"/>
              </a:ext>
            </a:extLst>
          </p:cNvPr>
          <p:cNvSpPr>
            <a:spLocks noGrp="1"/>
          </p:cNvSpPr>
          <p:nvPr>
            <p:ph type="ctrTitle"/>
          </p:nvPr>
        </p:nvSpPr>
        <p:spPr>
          <a:xfrm>
            <a:off x="1474024" y="345715"/>
            <a:ext cx="9144000" cy="923337"/>
          </a:xfrm>
        </p:spPr>
        <p:txBody>
          <a:bodyPr/>
          <a:lstStyle/>
          <a:p>
            <a:r>
              <a:rPr lang="sv-SE" dirty="0"/>
              <a:t>Måltidens betydelse</a:t>
            </a:r>
          </a:p>
        </p:txBody>
      </p:sp>
      <p:sp>
        <p:nvSpPr>
          <p:cNvPr id="3" name="Underrubrik 2">
            <a:extLst>
              <a:ext uri="{FF2B5EF4-FFF2-40B4-BE49-F238E27FC236}">
                <a16:creationId xmlns:a16="http://schemas.microsoft.com/office/drawing/2014/main" id="{BC54F5B1-C6EE-FB35-B438-1295EC9E40C1}"/>
              </a:ext>
            </a:extLst>
          </p:cNvPr>
          <p:cNvSpPr>
            <a:spLocks noGrp="1"/>
          </p:cNvSpPr>
          <p:nvPr>
            <p:ph type="subTitle" idx="1"/>
          </p:nvPr>
        </p:nvSpPr>
        <p:spPr>
          <a:xfrm>
            <a:off x="1474024" y="1570710"/>
            <a:ext cx="10624008" cy="3716579"/>
          </a:xfrm>
        </p:spPr>
        <p:txBody>
          <a:bodyPr/>
          <a:lstStyle/>
          <a:p>
            <a:pPr rtl="0">
              <a:spcBef>
                <a:spcPts val="0"/>
              </a:spcBef>
              <a:spcAft>
                <a:spcPts val="0"/>
              </a:spcAft>
            </a:pPr>
            <a:r>
              <a:rPr lang="sv-SE" sz="3200" b="0" i="0" u="none" strike="noStrike" dirty="0">
                <a:solidFill>
                  <a:srgbClr val="000000"/>
                </a:solidFill>
                <a:effectLst/>
                <a:latin typeface="Arial" panose="020B0604020202020204" pitchFamily="34" charset="0"/>
              </a:rPr>
              <a:t>Ska vi lyckas behöver vi skapa goda förutsättningar för måltiden...</a:t>
            </a:r>
          </a:p>
          <a:p>
            <a:pPr rtl="0">
              <a:spcBef>
                <a:spcPts val="0"/>
              </a:spcBef>
              <a:spcAft>
                <a:spcPts val="0"/>
              </a:spcAft>
            </a:pPr>
            <a:endParaRPr lang="sv-SE" sz="3200" b="0" dirty="0">
              <a:effectLst/>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 schemalagda luncher på lektionstid</a:t>
            </a:r>
            <a:r>
              <a:rPr lang="sv-SE" sz="3200" dirty="0">
                <a:solidFill>
                  <a:srgbClr val="000000"/>
                </a:solidFill>
              </a:rPr>
              <a:t>/</a:t>
            </a:r>
            <a:r>
              <a:rPr lang="sv-SE" sz="3200" b="0" i="0" u="none" strike="noStrike" dirty="0">
                <a:solidFill>
                  <a:srgbClr val="000000"/>
                </a:solidFill>
                <a:effectLst/>
                <a:latin typeface="Arial" panose="020B0604020202020204" pitchFamily="34" charset="0"/>
              </a:rPr>
              <a:t>integrerade luncher</a:t>
            </a:r>
          </a:p>
          <a:p>
            <a:pPr rtl="0">
              <a:spcBef>
                <a:spcPts val="0"/>
              </a:spcBef>
              <a:spcAft>
                <a:spcPts val="0"/>
              </a:spcAft>
            </a:pPr>
            <a:endParaRPr lang="sv-SE" sz="3200" b="0" dirty="0">
              <a:effectLst/>
            </a:endParaRPr>
          </a:p>
          <a:p>
            <a:pPr rtl="0">
              <a:spcBef>
                <a:spcPts val="0"/>
              </a:spcBef>
              <a:spcAft>
                <a:spcPts val="0"/>
              </a:spcAft>
            </a:pPr>
            <a:r>
              <a:rPr lang="sv-SE" sz="3200" b="0" i="0" u="none" strike="noStrike" dirty="0">
                <a:solidFill>
                  <a:srgbClr val="000000"/>
                </a:solidFill>
                <a:effectLst/>
                <a:latin typeface="Arial" panose="020B0604020202020204" pitchFamily="34" charset="0"/>
              </a:rPr>
              <a:t>- i sällskap med vuxna </a:t>
            </a:r>
            <a:endParaRPr lang="sv-SE" sz="3200" b="0" dirty="0">
              <a:effectLst/>
            </a:endParaRPr>
          </a:p>
          <a:p>
            <a:pPr rtl="0">
              <a:spcBef>
                <a:spcPts val="0"/>
              </a:spcBef>
              <a:spcAft>
                <a:spcPts val="0"/>
              </a:spcAft>
            </a:pPr>
            <a:br>
              <a:rPr lang="sv-SE" sz="3200" b="0" dirty="0">
                <a:effectLst/>
              </a:rPr>
            </a:br>
            <a:r>
              <a:rPr lang="sv-SE" sz="3200" b="0" i="0" u="none" strike="noStrike" dirty="0">
                <a:solidFill>
                  <a:srgbClr val="000000"/>
                </a:solidFill>
                <a:effectLst/>
                <a:latin typeface="Arial" panose="020B0604020202020204" pitchFamily="34" charset="0"/>
              </a:rPr>
              <a:t>- tillräckligt med tid</a:t>
            </a:r>
            <a:endParaRPr lang="sv-SE" sz="3200" b="0" dirty="0">
              <a:effectLst/>
            </a:endParaRPr>
          </a:p>
          <a:p>
            <a:br>
              <a:rPr lang="sv-SE" dirty="0"/>
            </a:br>
            <a:endParaRPr lang="sv-SE" dirty="0"/>
          </a:p>
        </p:txBody>
      </p:sp>
      <p:sp>
        <p:nvSpPr>
          <p:cNvPr id="4" name="Platshållare för sidfot 3">
            <a:extLst>
              <a:ext uri="{FF2B5EF4-FFF2-40B4-BE49-F238E27FC236}">
                <a16:creationId xmlns:a16="http://schemas.microsoft.com/office/drawing/2014/main" id="{0DDCF136-C96C-BD8B-0117-8BD050BB33FA}"/>
              </a:ext>
            </a:extLst>
          </p:cNvPr>
          <p:cNvSpPr>
            <a:spLocks noGrp="1"/>
          </p:cNvSpPr>
          <p:nvPr>
            <p:ph type="ftr" sz="quarter" idx="10"/>
          </p:nvPr>
        </p:nvSpPr>
        <p:spPr>
          <a:xfrm>
            <a:off x="9266856" y="6474368"/>
            <a:ext cx="3020020" cy="383632"/>
          </a:xfrm>
        </p:spPr>
        <p:txBody>
          <a:bodyPr/>
          <a:lstStyle/>
          <a:p>
            <a:r>
              <a:rPr lang="sv-SE" dirty="0"/>
              <a:t>Kostdagarna 2024-03-14</a:t>
            </a:r>
          </a:p>
        </p:txBody>
      </p:sp>
    </p:spTree>
    <p:extLst>
      <p:ext uri="{BB962C8B-B14F-4D97-AF65-F5344CB8AC3E}">
        <p14:creationId xmlns:p14="http://schemas.microsoft.com/office/powerpoint/2010/main" val="377860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80BF15-E4A1-2839-86F4-3DF1105899C0}"/>
              </a:ext>
            </a:extLst>
          </p:cNvPr>
          <p:cNvSpPr>
            <a:spLocks noGrp="1"/>
          </p:cNvSpPr>
          <p:nvPr>
            <p:ph type="ctrTitle"/>
          </p:nvPr>
        </p:nvSpPr>
        <p:spPr>
          <a:xfrm>
            <a:off x="1496785" y="253011"/>
            <a:ext cx="9144000" cy="923337"/>
          </a:xfrm>
        </p:spPr>
        <p:txBody>
          <a:bodyPr>
            <a:normAutofit/>
          </a:bodyPr>
          <a:lstStyle/>
          <a:p>
            <a:r>
              <a:rPr lang="sv-SE" sz="4000" b="0" i="0" u="none" strike="noStrike" dirty="0">
                <a:solidFill>
                  <a:srgbClr val="000000"/>
                </a:solidFill>
                <a:effectLst/>
                <a:latin typeface="Arial" panose="020B0604020202020204" pitchFamily="34" charset="0"/>
              </a:rPr>
              <a:t>Skollunch - det är unikt i världen</a:t>
            </a:r>
            <a:endParaRPr lang="sv-SE" sz="4000" dirty="0"/>
          </a:p>
        </p:txBody>
      </p:sp>
      <p:sp>
        <p:nvSpPr>
          <p:cNvPr id="3" name="Underrubrik 2">
            <a:extLst>
              <a:ext uri="{FF2B5EF4-FFF2-40B4-BE49-F238E27FC236}">
                <a16:creationId xmlns:a16="http://schemas.microsoft.com/office/drawing/2014/main" id="{0CA0DA84-4883-35DE-8C19-75571CD17AD6}"/>
              </a:ext>
            </a:extLst>
          </p:cNvPr>
          <p:cNvSpPr>
            <a:spLocks noGrp="1"/>
          </p:cNvSpPr>
          <p:nvPr>
            <p:ph type="subTitle" idx="1"/>
          </p:nvPr>
        </p:nvSpPr>
        <p:spPr>
          <a:xfrm>
            <a:off x="1496785" y="1927555"/>
            <a:ext cx="9144000" cy="2998766"/>
          </a:xfrm>
        </p:spPr>
        <p:txBody>
          <a:bodyPr/>
          <a:lstStyle/>
          <a:p>
            <a:pPr rtl="0">
              <a:spcBef>
                <a:spcPts val="0"/>
              </a:spcBef>
              <a:spcAft>
                <a:spcPts val="0"/>
              </a:spcAft>
            </a:pPr>
            <a:r>
              <a:rPr lang="sv-SE" sz="2400" b="0" i="0" u="none" strike="noStrike" dirty="0">
                <a:solidFill>
                  <a:srgbClr val="000000"/>
                </a:solidFill>
                <a:effectLst/>
                <a:latin typeface="Arial" panose="020B0604020202020204" pitchFamily="34" charset="0"/>
              </a:rPr>
              <a:t>Det skulle visa sig att….</a:t>
            </a:r>
            <a:endParaRPr lang="sv-SE" sz="2400" b="0" dirty="0">
              <a:effectLst/>
            </a:endParaRPr>
          </a:p>
          <a:p>
            <a:pPr rtl="0">
              <a:spcBef>
                <a:spcPts val="0"/>
              </a:spcBef>
              <a:spcAft>
                <a:spcPts val="0"/>
              </a:spcAft>
            </a:pPr>
            <a:br>
              <a:rPr lang="sv-SE" dirty="0"/>
            </a:br>
            <a:r>
              <a:rPr lang="sv-SE" sz="3600" dirty="0"/>
              <a:t>Den integrerade s</a:t>
            </a:r>
            <a:r>
              <a:rPr lang="sv-SE" sz="3600" b="0" i="0" u="none" strike="noStrike" dirty="0">
                <a:solidFill>
                  <a:srgbClr val="000000"/>
                </a:solidFill>
                <a:effectLst/>
                <a:latin typeface="Arial" panose="020B0604020202020204" pitchFamily="34" charset="0"/>
              </a:rPr>
              <a:t>kollunchen </a:t>
            </a:r>
            <a:endParaRPr lang="sv-SE" sz="3600" b="0" dirty="0">
              <a:effectLst/>
            </a:endParaRPr>
          </a:p>
          <a:p>
            <a:pPr rtl="0">
              <a:spcBef>
                <a:spcPts val="0"/>
              </a:spcBef>
              <a:spcAft>
                <a:spcPts val="0"/>
              </a:spcAft>
            </a:pPr>
            <a:br>
              <a:rPr lang="sv-SE" sz="3600" b="0" dirty="0">
                <a:effectLst/>
              </a:rPr>
            </a:br>
            <a:r>
              <a:rPr lang="sv-SE" sz="3600" b="0" dirty="0">
                <a:effectLst/>
              </a:rPr>
              <a:t>är e</a:t>
            </a:r>
            <a:r>
              <a:rPr lang="sv-SE" sz="3600" b="0" i="0" u="none" strike="noStrike" dirty="0">
                <a:solidFill>
                  <a:srgbClr val="000000"/>
                </a:solidFill>
                <a:effectLst/>
                <a:latin typeface="Arial" panose="020B0604020202020204" pitchFamily="34" charset="0"/>
              </a:rPr>
              <a:t>tt guldägg!		</a:t>
            </a:r>
            <a:endParaRPr lang="sv-SE" sz="3600" b="0" dirty="0">
              <a:effectLst/>
            </a:endParaRPr>
          </a:p>
          <a:p>
            <a:br>
              <a:rPr lang="sv-SE" b="0" dirty="0">
                <a:effectLst/>
              </a:rPr>
            </a:br>
            <a:endParaRPr lang="sv-SE" dirty="0"/>
          </a:p>
        </p:txBody>
      </p:sp>
      <p:sp>
        <p:nvSpPr>
          <p:cNvPr id="4" name="Platshållare för sidfot 3">
            <a:extLst>
              <a:ext uri="{FF2B5EF4-FFF2-40B4-BE49-F238E27FC236}">
                <a16:creationId xmlns:a16="http://schemas.microsoft.com/office/drawing/2014/main" id="{A5760C77-6306-4086-9705-30C8639ADB73}"/>
              </a:ext>
            </a:extLst>
          </p:cNvPr>
          <p:cNvSpPr>
            <a:spLocks noGrp="1"/>
          </p:cNvSpPr>
          <p:nvPr>
            <p:ph type="ftr" sz="quarter" idx="10"/>
          </p:nvPr>
        </p:nvSpPr>
        <p:spPr>
          <a:xfrm>
            <a:off x="9267464" y="6483795"/>
            <a:ext cx="2746642" cy="374205"/>
          </a:xfrm>
        </p:spPr>
        <p:txBody>
          <a:bodyPr/>
          <a:lstStyle/>
          <a:p>
            <a:r>
              <a:rPr lang="sv-SE" dirty="0"/>
              <a:t>Kostdagarna 2024-03-14</a:t>
            </a:r>
          </a:p>
        </p:txBody>
      </p:sp>
      <p:pic>
        <p:nvPicPr>
          <p:cNvPr id="6146" name="Picture 2">
            <a:extLst>
              <a:ext uri="{FF2B5EF4-FFF2-40B4-BE49-F238E27FC236}">
                <a16:creationId xmlns:a16="http://schemas.microsoft.com/office/drawing/2014/main" id="{0E7CA5D6-F410-2511-9B32-172D16B8E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866" y="2123401"/>
            <a:ext cx="3296582" cy="236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76772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lebygds kommun Powerpoint mall vit 2018 [Skrivskyddad]" id="{486928C0-BCF5-454C-9CF6-8FFD1DCEDF08}" vid="{581EA01B-C0A8-477B-B365-6697BCD0843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 Powerpoint (1)</Template>
  <TotalTime>425</TotalTime>
  <Words>916</Words>
  <Application>Microsoft Office PowerPoint</Application>
  <PresentationFormat>Bredbild</PresentationFormat>
  <Paragraphs>159</Paragraphs>
  <Slides>19</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19</vt:i4>
      </vt:variant>
    </vt:vector>
  </HeadingPairs>
  <TitlesOfParts>
    <vt:vector size="22" baseType="lpstr">
      <vt:lpstr>Arial</vt:lpstr>
      <vt:lpstr>Calibri</vt:lpstr>
      <vt:lpstr>Office-tema</vt:lpstr>
      <vt:lpstr>  Pedagogiskt ledarskap - Måltidens betydelse </vt:lpstr>
      <vt:lpstr>Pedagogiskt ledarskap - Måltidens betydelse</vt:lpstr>
      <vt:lpstr>Skapa goda förutsättningar för måltiden....</vt:lpstr>
      <vt:lpstr>Pedagogiskt ledarskap</vt:lpstr>
      <vt:lpstr>Måltidens betydelse </vt:lpstr>
      <vt:lpstr>Skolmåltiden ur ett historiskt perspektiv</vt:lpstr>
      <vt:lpstr>Måltidens betydelse idag</vt:lpstr>
      <vt:lpstr>Måltidens betydelse</vt:lpstr>
      <vt:lpstr>Skollunch - det är unikt i världen</vt:lpstr>
      <vt:lpstr>Ett förslag på schema</vt:lpstr>
      <vt:lpstr>Måltiden ger stora möjligheter att …</vt:lpstr>
      <vt:lpstr>Integrerade luncher – vårt resultat</vt:lpstr>
      <vt:lpstr>Integrerade luncher – vårt resultat</vt:lpstr>
      <vt:lpstr>När i stort sett alla elever nådde målen</vt:lpstr>
      <vt:lpstr>Skollunch - det är unikt i världen</vt:lpstr>
      <vt:lpstr>Skollunch – en outnyttjad resurs?</vt:lpstr>
      <vt:lpstr>Skapa goda förutsättningar för måltiden....</vt:lpstr>
      <vt:lpstr>Skapa goda förutsättningar för måltiden....</vt:lpstr>
      <vt:lpstr>Tack för uppmärksamheten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Pedagogiskt ledarskap - Måltidens betydelse </dc:title>
  <dc:creator>Ann-Christin Pinola</dc:creator>
  <cp:lastModifiedBy>Helene Grantz</cp:lastModifiedBy>
  <cp:revision>12</cp:revision>
  <dcterms:created xsi:type="dcterms:W3CDTF">2024-02-22T13:12:28Z</dcterms:created>
  <dcterms:modified xsi:type="dcterms:W3CDTF">2024-06-03T13:47:00Z</dcterms:modified>
</cp:coreProperties>
</file>